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68"/>
  </p:notesMasterIdLst>
  <p:sldIdLst>
    <p:sldId id="351" r:id="rId3"/>
    <p:sldId id="262" r:id="rId4"/>
    <p:sldId id="277" r:id="rId5"/>
    <p:sldId id="289" r:id="rId6"/>
    <p:sldId id="275" r:id="rId7"/>
    <p:sldId id="279" r:id="rId8"/>
    <p:sldId id="291" r:id="rId9"/>
    <p:sldId id="290" r:id="rId10"/>
    <p:sldId id="299" r:id="rId11"/>
    <p:sldId id="300" r:id="rId12"/>
    <p:sldId id="301" r:id="rId13"/>
    <p:sldId id="302" r:id="rId14"/>
    <p:sldId id="303" r:id="rId15"/>
    <p:sldId id="297" r:id="rId16"/>
    <p:sldId id="280" r:id="rId17"/>
    <p:sldId id="306" r:id="rId18"/>
    <p:sldId id="307" r:id="rId19"/>
    <p:sldId id="309" r:id="rId20"/>
    <p:sldId id="282" r:id="rId21"/>
    <p:sldId id="310" r:id="rId22"/>
    <p:sldId id="311" r:id="rId23"/>
    <p:sldId id="283" r:id="rId24"/>
    <p:sldId id="312" r:id="rId25"/>
    <p:sldId id="284" r:id="rId26"/>
    <p:sldId id="314" r:id="rId27"/>
    <p:sldId id="315" r:id="rId28"/>
    <p:sldId id="316" r:id="rId29"/>
    <p:sldId id="317" r:id="rId30"/>
    <p:sldId id="313" r:id="rId31"/>
    <p:sldId id="318" r:id="rId32"/>
    <p:sldId id="319" r:id="rId33"/>
    <p:sldId id="320" r:id="rId34"/>
    <p:sldId id="285" r:id="rId35"/>
    <p:sldId id="286" r:id="rId36"/>
    <p:sldId id="287" r:id="rId37"/>
    <p:sldId id="288" r:id="rId38"/>
    <p:sldId id="321" r:id="rId39"/>
    <p:sldId id="257" r:id="rId40"/>
    <p:sldId id="258" r:id="rId41"/>
    <p:sldId id="259" r:id="rId42"/>
    <p:sldId id="260" r:id="rId43"/>
    <p:sldId id="352" r:id="rId44"/>
    <p:sldId id="353" r:id="rId45"/>
    <p:sldId id="354" r:id="rId46"/>
    <p:sldId id="355" r:id="rId47"/>
    <p:sldId id="356" r:id="rId48"/>
    <p:sldId id="357" r:id="rId49"/>
    <p:sldId id="358" r:id="rId50"/>
    <p:sldId id="359" r:id="rId51"/>
    <p:sldId id="360" r:id="rId52"/>
    <p:sldId id="361" r:id="rId53"/>
    <p:sldId id="362" r:id="rId54"/>
    <p:sldId id="363" r:id="rId55"/>
    <p:sldId id="364" r:id="rId56"/>
    <p:sldId id="365" r:id="rId57"/>
    <p:sldId id="366" r:id="rId58"/>
    <p:sldId id="367" r:id="rId59"/>
    <p:sldId id="368" r:id="rId60"/>
    <p:sldId id="369" r:id="rId61"/>
    <p:sldId id="370" r:id="rId62"/>
    <p:sldId id="371" r:id="rId63"/>
    <p:sldId id="372" r:id="rId64"/>
    <p:sldId id="373" r:id="rId65"/>
    <p:sldId id="374" r:id="rId66"/>
    <p:sldId id="375" r:id="rId67"/>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Sin estilo, cuadrícula de la tabla">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3" d="100"/>
          <a:sy n="73" d="100"/>
        </p:scale>
        <p:origin x="61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MX"/>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CCFE3C8-DC81-4927-AA51-B15A7785AC02}" type="datetimeFigureOut">
              <a:rPr lang="es-MX" smtClean="0"/>
              <a:t>04/06/2024</a:t>
            </a:fld>
            <a:endParaRPr lang="es-MX"/>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MX"/>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MX"/>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08FB9B-1F6E-4B6D-A082-1B4E65669652}" type="slidenum">
              <a:rPr lang="es-MX" smtClean="0"/>
              <a:t>‹Nº›</a:t>
            </a:fld>
            <a:endParaRPr lang="es-MX"/>
          </a:p>
        </p:txBody>
      </p:sp>
    </p:spTree>
    <p:extLst>
      <p:ext uri="{BB962C8B-B14F-4D97-AF65-F5344CB8AC3E}">
        <p14:creationId xmlns:p14="http://schemas.microsoft.com/office/powerpoint/2010/main" val="30900253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93B0CF2-7F87-4E02-A248-870047730F99}"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532232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s-MX"/>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s-MX"/>
          </a:p>
        </p:txBody>
      </p:sp>
      <p:sp>
        <p:nvSpPr>
          <p:cNvPr id="4" name="Marcador de fecha 3"/>
          <p:cNvSpPr>
            <a:spLocks noGrp="1"/>
          </p:cNvSpPr>
          <p:nvPr>
            <p:ph type="dt" sz="half" idx="10"/>
          </p:nvPr>
        </p:nvSpPr>
        <p:spPr/>
        <p:txBody>
          <a:bodyPr/>
          <a:lstStyle/>
          <a:p>
            <a:fld id="{28DFB926-F47F-4EDF-B0ED-4EE47E83052A}" type="datetimeFigureOut">
              <a:rPr lang="es-MX" smtClean="0"/>
              <a:t>04/06/2024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D59FA187-642C-4893-B63A-C1054369161E}" type="slidenum">
              <a:rPr lang="es-MX" smtClean="0"/>
              <a:t>‹Nº›</a:t>
            </a:fld>
            <a:endParaRPr lang="es-MX"/>
          </a:p>
        </p:txBody>
      </p:sp>
    </p:spTree>
    <p:extLst>
      <p:ext uri="{BB962C8B-B14F-4D97-AF65-F5344CB8AC3E}">
        <p14:creationId xmlns:p14="http://schemas.microsoft.com/office/powerpoint/2010/main" val="33744675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28DFB926-F47F-4EDF-B0ED-4EE47E83052A}" type="datetimeFigureOut">
              <a:rPr lang="es-MX" smtClean="0"/>
              <a:t>04/06/2024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D59FA187-642C-4893-B63A-C1054369161E}" type="slidenum">
              <a:rPr lang="es-MX" smtClean="0"/>
              <a:t>‹Nº›</a:t>
            </a:fld>
            <a:endParaRPr lang="es-MX"/>
          </a:p>
        </p:txBody>
      </p:sp>
    </p:spTree>
    <p:extLst>
      <p:ext uri="{BB962C8B-B14F-4D97-AF65-F5344CB8AC3E}">
        <p14:creationId xmlns:p14="http://schemas.microsoft.com/office/powerpoint/2010/main" val="325625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s-MX"/>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28DFB926-F47F-4EDF-B0ED-4EE47E83052A}" type="datetimeFigureOut">
              <a:rPr lang="es-MX" smtClean="0"/>
              <a:t>04/06/2024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D59FA187-642C-4893-B63A-C1054369161E}" type="slidenum">
              <a:rPr lang="es-MX" smtClean="0"/>
              <a:t>‹Nº›</a:t>
            </a:fld>
            <a:endParaRPr lang="es-MX"/>
          </a:p>
        </p:txBody>
      </p:sp>
    </p:spTree>
    <p:extLst>
      <p:ext uri="{BB962C8B-B14F-4D97-AF65-F5344CB8AC3E}">
        <p14:creationId xmlns:p14="http://schemas.microsoft.com/office/powerpoint/2010/main" val="6088415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grpSp>
        <p:nvGrpSpPr>
          <p:cNvPr id="10" name="Group 9"/>
          <p:cNvGrpSpPr/>
          <p:nvPr/>
        </p:nvGrpSpPr>
        <p:grpSpPr>
          <a:xfrm>
            <a:off x="0" y="6208894"/>
            <a:ext cx="12192000" cy="649106"/>
            <a:chOff x="0" y="6208894"/>
            <a:chExt cx="12192000" cy="649106"/>
          </a:xfrm>
        </p:grpSpPr>
        <p:sp>
          <p:nvSpPr>
            <p:cNvPr id="2" name="Rectangle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a:p>
          </p:txBody>
        </p:sp>
        <p:cxnSp>
          <p:nvCxnSpPr>
            <p:cNvPr id="7" name="Straight Connector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4"/>
          <p:cNvCxnSpPr/>
          <p:nvPr userDrawn="1"/>
        </p:nvCxnSpPr>
        <p:spPr>
          <a:xfrm flipV="1">
            <a:off x="3049" y="5937956"/>
            <a:ext cx="824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3049"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14250E0-0183-4A43-B30F-191EAF882E72}" type="datetime1">
              <a:rPr lang="en-US" smtClean="0"/>
              <a:t>6/4/2024</a:t>
            </a:fld>
            <a:endParaRPr lang="en-US"/>
          </a:p>
        </p:txBody>
      </p:sp>
      <p:sp>
        <p:nvSpPr>
          <p:cNvPr id="19" name="Footer Placeholder 18"/>
          <p:cNvSpPr>
            <a:spLocks noGrp="1"/>
          </p:cNvSpPr>
          <p:nvPr>
            <p:ph type="ftr" sz="quarter" idx="11"/>
          </p:nvPr>
        </p:nvSpPr>
        <p:spPr/>
        <p:txBody>
          <a:bodyPr/>
          <a:lstStyle/>
          <a:p>
            <a:r>
              <a:rPr lang="en-US" dirty="0"/>
              <a:t>Add a footer</a:t>
            </a:r>
          </a:p>
        </p:txBody>
      </p:sp>
      <p:sp>
        <p:nvSpPr>
          <p:cNvPr id="27" name="Slide Number Placeholder 26"/>
          <p:cNvSpPr>
            <a:spLocks noGrp="1"/>
          </p:cNvSpPr>
          <p:nvPr>
            <p:ph type="sldNum" sz="quarter" idx="12"/>
          </p:nvPr>
        </p:nvSpPr>
        <p:spPr/>
        <p:txBody>
          <a:bodyPr/>
          <a:lstStyle/>
          <a:p>
            <a:fld id="{401CF334-2D5C-4859-84A6-CA7E6E43FAEB}" type="slidenum">
              <a:rPr lang="en-US" smtClean="0"/>
              <a:t>‹Nº›</a:t>
            </a:fld>
            <a:endParaRPr lang="en-US"/>
          </a:p>
        </p:txBody>
      </p:sp>
    </p:spTree>
    <p:extLst>
      <p:ext uri="{BB962C8B-B14F-4D97-AF65-F5344CB8AC3E}">
        <p14:creationId xmlns:p14="http://schemas.microsoft.com/office/powerpoint/2010/main" val="40179235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0927B2C-0F50-4628-A04C-A7E93ED5BBD2}" type="datetime1">
              <a:rPr lang="en-US" smtClean="0"/>
              <a:t>6/4/2024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‹Nº›</a:t>
            </a:fld>
            <a:endParaRPr lang="en-US"/>
          </a:p>
        </p:txBody>
      </p:sp>
    </p:spTree>
    <p:extLst>
      <p:ext uri="{BB962C8B-B14F-4D97-AF65-F5344CB8AC3E}">
        <p14:creationId xmlns:p14="http://schemas.microsoft.com/office/powerpoint/2010/main" val="4000993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4" name="Date Placeholder 3"/>
          <p:cNvSpPr>
            <a:spLocks noGrp="1"/>
          </p:cNvSpPr>
          <p:nvPr>
            <p:ph type="dt" sz="half" idx="10"/>
          </p:nvPr>
        </p:nvSpPr>
        <p:spPr/>
        <p:txBody>
          <a:bodyPr/>
          <a:lstStyle/>
          <a:p>
            <a:fld id="{E1D941C6-C9BB-406F-8C4D-1F0AACCFB235}" type="datetime1">
              <a:rPr lang="en-US" smtClean="0"/>
              <a:t>6/4/2024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‹Nº›</a:t>
            </a:fld>
            <a:endParaRPr lang="en-US"/>
          </a:p>
        </p:txBody>
      </p:sp>
    </p:spTree>
    <p:extLst>
      <p:ext uri="{BB962C8B-B14F-4D97-AF65-F5344CB8AC3E}">
        <p14:creationId xmlns:p14="http://schemas.microsoft.com/office/powerpoint/2010/main" val="734101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103D6A6-3579-421E-B989-831875D1C281}" type="datetime1">
              <a:rPr lang="en-US" smtClean="0"/>
              <a:t>6/4/2024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‹Nº›</a:t>
            </a:fld>
            <a:endParaRPr lang="en-US"/>
          </a:p>
        </p:txBody>
      </p:sp>
    </p:spTree>
    <p:extLst>
      <p:ext uri="{BB962C8B-B14F-4D97-AF65-F5344CB8AC3E}">
        <p14:creationId xmlns:p14="http://schemas.microsoft.com/office/powerpoint/2010/main" val="1247359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9" y="1859760"/>
            <a:ext cx="5389033" cy="654843"/>
          </a:xfrm>
        </p:spPr>
        <p:txBody>
          <a:bodyPr lIns="45720" tIns="0" rIns="45720" bIns="0" anchor="ct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6" name="Content Placeholder 5"/>
          <p:cNvSpPr>
            <a:spLocks noGrp="1"/>
          </p:cNvSpPr>
          <p:nvPr>
            <p:ph sz="quarter" idx="4"/>
          </p:nvPr>
        </p:nvSpPr>
        <p:spPr>
          <a:xfrm>
            <a:off x="6193369"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7ACAF0A-25B3-40BB-8894-04D54A01A46F}" type="datetime1">
              <a:rPr lang="en-US" smtClean="0"/>
              <a:t>6/4/2024</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401CF334-2D5C-4859-84A6-CA7E6E43FAEB}" type="slidenum">
              <a:rPr lang="en-US" smtClean="0"/>
              <a:t>‹Nº›</a:t>
            </a:fld>
            <a:endParaRPr lang="en-US"/>
          </a:p>
        </p:txBody>
      </p:sp>
    </p:spTree>
    <p:extLst>
      <p:ext uri="{BB962C8B-B14F-4D97-AF65-F5344CB8AC3E}">
        <p14:creationId xmlns:p14="http://schemas.microsoft.com/office/powerpoint/2010/main" val="2739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E14DF0A-A700-4CC9-9AF1-9170DFEDEE54}" type="datetime1">
              <a:rPr lang="en-US" smtClean="0"/>
              <a:t>6/4/2024</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401CF334-2D5C-4859-84A6-CA7E6E43FAEB}" type="slidenum">
              <a:rPr lang="en-US" smtClean="0"/>
              <a:t>‹Nº›</a:t>
            </a:fld>
            <a:endParaRPr lang="en-US"/>
          </a:p>
        </p:txBody>
      </p:sp>
    </p:spTree>
    <p:extLst>
      <p:ext uri="{BB962C8B-B14F-4D97-AF65-F5344CB8AC3E}">
        <p14:creationId xmlns:p14="http://schemas.microsoft.com/office/powerpoint/2010/main" val="3893713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2BB12-4EAE-483D-801F-00AB37965B56}" type="datetime1">
              <a:rPr lang="en-US" smtClean="0"/>
              <a:t>6/4/2024</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401CF334-2D5C-4859-84A6-CA7E6E43FAEB}" type="slidenum">
              <a:rPr lang="en-US" smtClean="0"/>
              <a:t>‹Nº›</a:t>
            </a:fld>
            <a:endParaRPr lang="en-US"/>
          </a:p>
        </p:txBody>
      </p:sp>
    </p:spTree>
    <p:extLst>
      <p:ext uri="{BB962C8B-B14F-4D97-AF65-F5344CB8AC3E}">
        <p14:creationId xmlns:p14="http://schemas.microsoft.com/office/powerpoint/2010/main" val="1149757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Edit Master text styles</a:t>
            </a:r>
          </a:p>
        </p:txBody>
      </p:sp>
      <p:sp>
        <p:nvSpPr>
          <p:cNvPr id="5" name="Date Placeholder 4"/>
          <p:cNvSpPr>
            <a:spLocks noGrp="1"/>
          </p:cNvSpPr>
          <p:nvPr>
            <p:ph type="dt" sz="half" idx="10"/>
          </p:nvPr>
        </p:nvSpPr>
        <p:spPr/>
        <p:txBody>
          <a:bodyPr/>
          <a:lstStyle/>
          <a:p>
            <a:fld id="{12BB9995-96A4-4841-89CD-C4B4BDA6548A}" type="datetime1">
              <a:rPr lang="en-US" smtClean="0"/>
              <a:t>6/4/2024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‹Nº›</a:t>
            </a:fld>
            <a:endParaRPr lang="en-US"/>
          </a:p>
        </p:txBody>
      </p:sp>
    </p:spTree>
    <p:extLst>
      <p:ext uri="{BB962C8B-B14F-4D97-AF65-F5344CB8AC3E}">
        <p14:creationId xmlns:p14="http://schemas.microsoft.com/office/powerpoint/2010/main" val="332472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10"/>
          </p:nvPr>
        </p:nvSpPr>
        <p:spPr/>
        <p:txBody>
          <a:bodyPr/>
          <a:lstStyle/>
          <a:p>
            <a:fld id="{28DFB926-F47F-4EDF-B0ED-4EE47E83052A}" type="datetimeFigureOut">
              <a:rPr lang="es-MX" smtClean="0"/>
              <a:t>04/06/2024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D59FA187-642C-4893-B63A-C1054369161E}" type="slidenum">
              <a:rPr lang="es-MX" smtClean="0"/>
              <a:t>‹Nº›</a:t>
            </a:fld>
            <a:endParaRPr lang="es-MX"/>
          </a:p>
        </p:txBody>
      </p:sp>
    </p:spTree>
    <p:extLst>
      <p:ext uri="{BB962C8B-B14F-4D97-AF65-F5344CB8AC3E}">
        <p14:creationId xmlns:p14="http://schemas.microsoft.com/office/powerpoint/2010/main" val="59608983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812800" y="1176999"/>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Edit Master text styles</a:t>
            </a:r>
          </a:p>
        </p:txBody>
      </p:sp>
      <p:sp>
        <p:nvSpPr>
          <p:cNvPr id="5" name="Date Placeholder 4"/>
          <p:cNvSpPr>
            <a:spLocks noGrp="1"/>
          </p:cNvSpPr>
          <p:nvPr>
            <p:ph type="dt" sz="half" idx="10"/>
          </p:nvPr>
        </p:nvSpPr>
        <p:spPr/>
        <p:txBody>
          <a:bodyPr/>
          <a:lstStyle/>
          <a:p>
            <a:fld id="{DFA30472-5641-42B3-84CB-F7EFC1149CC4}" type="datetime1">
              <a:rPr lang="en-US" smtClean="0"/>
              <a:t>6/4/2024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a:xfrm>
            <a:off x="10769600" y="6356353"/>
            <a:ext cx="812800" cy="365125"/>
          </a:xfrm>
        </p:spPr>
        <p:txBody>
          <a:bodyPr/>
          <a:lstStyle/>
          <a:p>
            <a:fld id="{401CF334-2D5C-4859-84A6-CA7E6E43FAEB}" type="slidenum">
              <a:rPr lang="en-US" smtClean="0"/>
              <a:t>‹Nº›</a:t>
            </a:fld>
            <a:endParaRPr lang="en-US"/>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8"/>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41478373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53C2434-7F20-4B60-B96A-E1D7DEF2E488}" type="datetime1">
              <a:rPr lang="en-US" smtClean="0"/>
              <a:t>6/4/2024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‹Nº›</a:t>
            </a:fld>
            <a:endParaRPr lang="en-US"/>
          </a:p>
        </p:txBody>
      </p:sp>
    </p:spTree>
    <p:extLst>
      <p:ext uri="{BB962C8B-B14F-4D97-AF65-F5344CB8AC3E}">
        <p14:creationId xmlns:p14="http://schemas.microsoft.com/office/powerpoint/2010/main" val="1681087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D10A639-1C2B-4790-8325-E24190B00FA2}" type="datetime1">
              <a:rPr lang="en-US" smtClean="0"/>
              <a:t>6/4/2024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‹Nº›</a:t>
            </a:fld>
            <a:endParaRPr lang="en-US"/>
          </a:p>
        </p:txBody>
      </p:sp>
    </p:spTree>
    <p:extLst>
      <p:ext uri="{BB962C8B-B14F-4D97-AF65-F5344CB8AC3E}">
        <p14:creationId xmlns:p14="http://schemas.microsoft.com/office/powerpoint/2010/main" val="1196844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28DFB926-F47F-4EDF-B0ED-4EE47E83052A}" type="datetimeFigureOut">
              <a:rPr lang="es-MX" smtClean="0"/>
              <a:t>04/06/2024</a:t>
            </a:fld>
            <a:endParaRPr lang="es-MX"/>
          </a:p>
        </p:txBody>
      </p:sp>
      <p:sp>
        <p:nvSpPr>
          <p:cNvPr id="5" name="Marcador de pie de página 4"/>
          <p:cNvSpPr>
            <a:spLocks noGrp="1"/>
          </p:cNvSpPr>
          <p:nvPr>
            <p:ph type="ftr" sz="quarter" idx="11"/>
          </p:nvPr>
        </p:nvSpPr>
        <p:spPr/>
        <p:txBody>
          <a:bodyPr/>
          <a:lstStyle/>
          <a:p>
            <a:endParaRPr lang="es-MX"/>
          </a:p>
        </p:txBody>
      </p:sp>
      <p:sp>
        <p:nvSpPr>
          <p:cNvPr id="6" name="Marcador de número de diapositiva 5"/>
          <p:cNvSpPr>
            <a:spLocks noGrp="1"/>
          </p:cNvSpPr>
          <p:nvPr>
            <p:ph type="sldNum" sz="quarter" idx="12"/>
          </p:nvPr>
        </p:nvSpPr>
        <p:spPr/>
        <p:txBody>
          <a:bodyPr/>
          <a:lstStyle/>
          <a:p>
            <a:fld id="{D59FA187-642C-4893-B63A-C1054369161E}" type="slidenum">
              <a:rPr lang="es-MX" smtClean="0"/>
              <a:t>‹Nº›</a:t>
            </a:fld>
            <a:endParaRPr lang="es-MX"/>
          </a:p>
        </p:txBody>
      </p:sp>
    </p:spTree>
    <p:extLst>
      <p:ext uri="{BB962C8B-B14F-4D97-AF65-F5344CB8AC3E}">
        <p14:creationId xmlns:p14="http://schemas.microsoft.com/office/powerpoint/2010/main" val="8197797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fecha 4"/>
          <p:cNvSpPr>
            <a:spLocks noGrp="1"/>
          </p:cNvSpPr>
          <p:nvPr>
            <p:ph type="dt" sz="half" idx="10"/>
          </p:nvPr>
        </p:nvSpPr>
        <p:spPr/>
        <p:txBody>
          <a:bodyPr/>
          <a:lstStyle/>
          <a:p>
            <a:fld id="{28DFB926-F47F-4EDF-B0ED-4EE47E83052A}" type="datetimeFigureOut">
              <a:rPr lang="es-MX" smtClean="0"/>
              <a:t>04/06/2024</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D59FA187-642C-4893-B63A-C1054369161E}" type="slidenum">
              <a:rPr lang="es-MX" smtClean="0"/>
              <a:t>‹Nº›</a:t>
            </a:fld>
            <a:endParaRPr lang="es-MX"/>
          </a:p>
        </p:txBody>
      </p:sp>
    </p:spTree>
    <p:extLst>
      <p:ext uri="{BB962C8B-B14F-4D97-AF65-F5344CB8AC3E}">
        <p14:creationId xmlns:p14="http://schemas.microsoft.com/office/powerpoint/2010/main" val="25346451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7" name="Marcador de fecha 6"/>
          <p:cNvSpPr>
            <a:spLocks noGrp="1"/>
          </p:cNvSpPr>
          <p:nvPr>
            <p:ph type="dt" sz="half" idx="10"/>
          </p:nvPr>
        </p:nvSpPr>
        <p:spPr/>
        <p:txBody>
          <a:bodyPr/>
          <a:lstStyle/>
          <a:p>
            <a:fld id="{28DFB926-F47F-4EDF-B0ED-4EE47E83052A}" type="datetimeFigureOut">
              <a:rPr lang="es-MX" smtClean="0"/>
              <a:t>04/06/2024</a:t>
            </a:fld>
            <a:endParaRPr lang="es-MX"/>
          </a:p>
        </p:txBody>
      </p:sp>
      <p:sp>
        <p:nvSpPr>
          <p:cNvPr id="8" name="Marcador de pie de página 7"/>
          <p:cNvSpPr>
            <a:spLocks noGrp="1"/>
          </p:cNvSpPr>
          <p:nvPr>
            <p:ph type="ftr" sz="quarter" idx="11"/>
          </p:nvPr>
        </p:nvSpPr>
        <p:spPr/>
        <p:txBody>
          <a:bodyPr/>
          <a:lstStyle/>
          <a:p>
            <a:endParaRPr lang="es-MX"/>
          </a:p>
        </p:txBody>
      </p:sp>
      <p:sp>
        <p:nvSpPr>
          <p:cNvPr id="9" name="Marcador de número de diapositiva 8"/>
          <p:cNvSpPr>
            <a:spLocks noGrp="1"/>
          </p:cNvSpPr>
          <p:nvPr>
            <p:ph type="sldNum" sz="quarter" idx="12"/>
          </p:nvPr>
        </p:nvSpPr>
        <p:spPr/>
        <p:txBody>
          <a:bodyPr/>
          <a:lstStyle/>
          <a:p>
            <a:fld id="{D59FA187-642C-4893-B63A-C1054369161E}" type="slidenum">
              <a:rPr lang="es-MX" smtClean="0"/>
              <a:t>‹Nº›</a:t>
            </a:fld>
            <a:endParaRPr lang="es-MX"/>
          </a:p>
        </p:txBody>
      </p:sp>
    </p:spTree>
    <p:extLst>
      <p:ext uri="{BB962C8B-B14F-4D97-AF65-F5344CB8AC3E}">
        <p14:creationId xmlns:p14="http://schemas.microsoft.com/office/powerpoint/2010/main" val="2415157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s-MX"/>
          </a:p>
        </p:txBody>
      </p:sp>
      <p:sp>
        <p:nvSpPr>
          <p:cNvPr id="3" name="Marcador de fecha 2"/>
          <p:cNvSpPr>
            <a:spLocks noGrp="1"/>
          </p:cNvSpPr>
          <p:nvPr>
            <p:ph type="dt" sz="half" idx="10"/>
          </p:nvPr>
        </p:nvSpPr>
        <p:spPr/>
        <p:txBody>
          <a:bodyPr/>
          <a:lstStyle/>
          <a:p>
            <a:fld id="{28DFB926-F47F-4EDF-B0ED-4EE47E83052A}" type="datetimeFigureOut">
              <a:rPr lang="es-MX" smtClean="0"/>
              <a:t>04/06/2024</a:t>
            </a:fld>
            <a:endParaRPr lang="es-MX"/>
          </a:p>
        </p:txBody>
      </p:sp>
      <p:sp>
        <p:nvSpPr>
          <p:cNvPr id="4" name="Marcador de pie de página 3"/>
          <p:cNvSpPr>
            <a:spLocks noGrp="1"/>
          </p:cNvSpPr>
          <p:nvPr>
            <p:ph type="ftr" sz="quarter" idx="11"/>
          </p:nvPr>
        </p:nvSpPr>
        <p:spPr/>
        <p:txBody>
          <a:bodyPr/>
          <a:lstStyle/>
          <a:p>
            <a:endParaRPr lang="es-MX"/>
          </a:p>
        </p:txBody>
      </p:sp>
      <p:sp>
        <p:nvSpPr>
          <p:cNvPr id="5" name="Marcador de número de diapositiva 4"/>
          <p:cNvSpPr>
            <a:spLocks noGrp="1"/>
          </p:cNvSpPr>
          <p:nvPr>
            <p:ph type="sldNum" sz="quarter" idx="12"/>
          </p:nvPr>
        </p:nvSpPr>
        <p:spPr/>
        <p:txBody>
          <a:bodyPr/>
          <a:lstStyle/>
          <a:p>
            <a:fld id="{D59FA187-642C-4893-B63A-C1054369161E}" type="slidenum">
              <a:rPr lang="es-MX" smtClean="0"/>
              <a:t>‹Nº›</a:t>
            </a:fld>
            <a:endParaRPr lang="es-MX"/>
          </a:p>
        </p:txBody>
      </p:sp>
    </p:spTree>
    <p:extLst>
      <p:ext uri="{BB962C8B-B14F-4D97-AF65-F5344CB8AC3E}">
        <p14:creationId xmlns:p14="http://schemas.microsoft.com/office/powerpoint/2010/main" val="1993240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28DFB926-F47F-4EDF-B0ED-4EE47E83052A}" type="datetimeFigureOut">
              <a:rPr lang="es-MX" smtClean="0"/>
              <a:t>04/06/2024</a:t>
            </a:fld>
            <a:endParaRPr lang="es-MX"/>
          </a:p>
        </p:txBody>
      </p:sp>
      <p:sp>
        <p:nvSpPr>
          <p:cNvPr id="3" name="Marcador de pie de página 2"/>
          <p:cNvSpPr>
            <a:spLocks noGrp="1"/>
          </p:cNvSpPr>
          <p:nvPr>
            <p:ph type="ftr" sz="quarter" idx="11"/>
          </p:nvPr>
        </p:nvSpPr>
        <p:spPr/>
        <p:txBody>
          <a:bodyPr/>
          <a:lstStyle/>
          <a:p>
            <a:endParaRPr lang="es-MX"/>
          </a:p>
        </p:txBody>
      </p:sp>
      <p:sp>
        <p:nvSpPr>
          <p:cNvPr id="4" name="Marcador de número de diapositiva 3"/>
          <p:cNvSpPr>
            <a:spLocks noGrp="1"/>
          </p:cNvSpPr>
          <p:nvPr>
            <p:ph type="sldNum" sz="quarter" idx="12"/>
          </p:nvPr>
        </p:nvSpPr>
        <p:spPr/>
        <p:txBody>
          <a:bodyPr/>
          <a:lstStyle/>
          <a:p>
            <a:fld id="{D59FA187-642C-4893-B63A-C1054369161E}" type="slidenum">
              <a:rPr lang="es-MX" smtClean="0"/>
              <a:t>‹Nº›</a:t>
            </a:fld>
            <a:endParaRPr lang="es-MX"/>
          </a:p>
        </p:txBody>
      </p:sp>
    </p:spTree>
    <p:extLst>
      <p:ext uri="{BB962C8B-B14F-4D97-AF65-F5344CB8AC3E}">
        <p14:creationId xmlns:p14="http://schemas.microsoft.com/office/powerpoint/2010/main" val="376675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8DFB926-F47F-4EDF-B0ED-4EE47E83052A}" type="datetimeFigureOut">
              <a:rPr lang="es-MX" smtClean="0"/>
              <a:t>04/06/2024</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D59FA187-642C-4893-B63A-C1054369161E}" type="slidenum">
              <a:rPr lang="es-MX" smtClean="0"/>
              <a:t>‹Nº›</a:t>
            </a:fld>
            <a:endParaRPr lang="es-MX"/>
          </a:p>
        </p:txBody>
      </p:sp>
    </p:spTree>
    <p:extLst>
      <p:ext uri="{BB962C8B-B14F-4D97-AF65-F5344CB8AC3E}">
        <p14:creationId xmlns:p14="http://schemas.microsoft.com/office/powerpoint/2010/main" val="15511013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s-MX"/>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28DFB926-F47F-4EDF-B0ED-4EE47E83052A}" type="datetimeFigureOut">
              <a:rPr lang="es-MX" smtClean="0"/>
              <a:t>04/06/2024</a:t>
            </a:fld>
            <a:endParaRPr lang="es-MX"/>
          </a:p>
        </p:txBody>
      </p:sp>
      <p:sp>
        <p:nvSpPr>
          <p:cNvPr id="6" name="Marcador de pie de página 5"/>
          <p:cNvSpPr>
            <a:spLocks noGrp="1"/>
          </p:cNvSpPr>
          <p:nvPr>
            <p:ph type="ftr" sz="quarter" idx="11"/>
          </p:nvPr>
        </p:nvSpPr>
        <p:spPr/>
        <p:txBody>
          <a:bodyPr/>
          <a:lstStyle/>
          <a:p>
            <a:endParaRPr lang="es-MX"/>
          </a:p>
        </p:txBody>
      </p:sp>
      <p:sp>
        <p:nvSpPr>
          <p:cNvPr id="7" name="Marcador de número de diapositiva 6"/>
          <p:cNvSpPr>
            <a:spLocks noGrp="1"/>
          </p:cNvSpPr>
          <p:nvPr>
            <p:ph type="sldNum" sz="quarter" idx="12"/>
          </p:nvPr>
        </p:nvSpPr>
        <p:spPr/>
        <p:txBody>
          <a:bodyPr/>
          <a:lstStyle/>
          <a:p>
            <a:fld id="{D59FA187-642C-4893-B63A-C1054369161E}" type="slidenum">
              <a:rPr lang="es-MX" smtClean="0"/>
              <a:t>‹Nº›</a:t>
            </a:fld>
            <a:endParaRPr lang="es-MX"/>
          </a:p>
        </p:txBody>
      </p:sp>
    </p:spTree>
    <p:extLst>
      <p:ext uri="{BB962C8B-B14F-4D97-AF65-F5344CB8AC3E}">
        <p14:creationId xmlns:p14="http://schemas.microsoft.com/office/powerpoint/2010/main" val="2967104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s-MX"/>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s-MX"/>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8DFB926-F47F-4EDF-B0ED-4EE47E83052A}" type="datetimeFigureOut">
              <a:rPr lang="es-MX" smtClean="0"/>
              <a:t>04/06/2024</a:t>
            </a:fld>
            <a:endParaRPr lang="es-MX"/>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9FA187-642C-4893-B63A-C1054369161E}" type="slidenum">
              <a:rPr lang="es-MX" smtClean="0"/>
              <a:t>‹Nº›</a:t>
            </a:fld>
            <a:endParaRPr lang="es-MX"/>
          </a:p>
        </p:txBody>
      </p:sp>
    </p:spTree>
    <p:extLst>
      <p:ext uri="{BB962C8B-B14F-4D97-AF65-F5344CB8AC3E}">
        <p14:creationId xmlns:p14="http://schemas.microsoft.com/office/powerpoint/2010/main" val="25999802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Group 24"/>
          <p:cNvGrpSpPr/>
          <p:nvPr/>
        </p:nvGrpSpPr>
        <p:grpSpPr>
          <a:xfrm>
            <a:off x="-29028" y="-7144"/>
            <a:ext cx="12240731" cy="6879658"/>
            <a:chOff x="0" y="-21658"/>
            <a:chExt cx="12240731" cy="6879658"/>
          </a:xfrm>
        </p:grpSpPr>
        <p:sp>
          <p:nvSpPr>
            <p:cNvPr id="26" name="Rectangle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7" name="Group 26"/>
            <p:cNvGrpSpPr/>
            <p:nvPr/>
          </p:nvGrpSpPr>
          <p:grpSpPr>
            <a:xfrm>
              <a:off x="0" y="-21658"/>
              <a:ext cx="12240731" cy="1041400"/>
              <a:chOff x="-25356" y="-7144"/>
              <a:chExt cx="12240731" cy="1041400"/>
            </a:xfrm>
          </p:grpSpPr>
          <p:sp>
            <p:nvSpPr>
              <p:cNvPr id="28" name="Freeform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29" name="Freeform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grpSp>
            <p:nvGrpSpPr>
              <p:cNvPr id="31" name="Group 30"/>
              <p:cNvGrpSpPr/>
              <p:nvPr/>
            </p:nvGrpSpPr>
            <p:grpSpPr>
              <a:xfrm>
                <a:off x="-25356" y="202408"/>
                <a:ext cx="12240731" cy="649224"/>
                <a:chOff x="-19045" y="216550"/>
                <a:chExt cx="9180548" cy="649224"/>
              </a:xfrm>
            </p:grpSpPr>
            <p:sp>
              <p:nvSpPr>
                <p:cNvPr id="32" name="Freeform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33" name="Freeform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grpSp>
      </p:gr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Date Placeholder 9"/>
          <p:cNvSpPr>
            <a:spLocks noGrp="1"/>
          </p:cNvSpPr>
          <p:nvPr>
            <p:ph type="dt" sz="half" idx="2"/>
          </p:nvPr>
        </p:nvSpPr>
        <p:spPr>
          <a:xfrm>
            <a:off x="609600" y="6356353"/>
            <a:ext cx="2844800" cy="365125"/>
          </a:xfrm>
          <a:prstGeom prst="rect">
            <a:avLst/>
          </a:prstGeom>
        </p:spPr>
        <p:txBody>
          <a:bodyPr vert="horz" lIns="0" tIns="0" rIns="0" bIns="0" anchor="b"/>
          <a:lstStyle>
            <a:lvl1pPr algn="l" eaLnBrk="1" latinLnBrk="0" hangingPunct="1">
              <a:defRPr kumimoji="0" sz="1100">
                <a:solidFill>
                  <a:schemeClr val="tx1"/>
                </a:solidFill>
              </a:defRPr>
            </a:lvl1pPr>
          </a:lstStyle>
          <a:p>
            <a:fld id="{A38378BB-B8FB-411A-A427-1389FDA6DBD3}" type="datetime1">
              <a:rPr lang="en-US" smtClean="0"/>
              <a:t>6/4/2024</a:t>
            </a:fld>
            <a:endParaRPr lang="en-US" dirty="0"/>
          </a:p>
        </p:txBody>
      </p:sp>
      <p:sp>
        <p:nvSpPr>
          <p:cNvPr id="22" name="Footer Placeholder 21"/>
          <p:cNvSpPr>
            <a:spLocks noGrp="1"/>
          </p:cNvSpPr>
          <p:nvPr>
            <p:ph type="ftr" sz="quarter" idx="3"/>
          </p:nvPr>
        </p:nvSpPr>
        <p:spPr>
          <a:xfrm>
            <a:off x="3556000" y="6356353"/>
            <a:ext cx="4470400" cy="365125"/>
          </a:xfrm>
          <a:prstGeom prst="rect">
            <a:avLst/>
          </a:prstGeom>
        </p:spPr>
        <p:txBody>
          <a:bodyPr vert="horz" lIns="0" tIns="0" rIns="0" bIns="0" anchor="b"/>
          <a:lstStyle>
            <a:lvl1pPr algn="l" eaLnBrk="1" latinLnBrk="0" hangingPunct="1">
              <a:defRPr kumimoji="0" sz="1100">
                <a:solidFill>
                  <a:schemeClr val="tx1"/>
                </a:solidFill>
              </a:defRPr>
            </a:lvl1pPr>
          </a:lstStyle>
          <a:p>
            <a:r>
              <a:rPr lang="en-US" dirty="0"/>
              <a:t>Add a footer</a:t>
            </a:r>
          </a:p>
        </p:txBody>
      </p:sp>
      <p:sp>
        <p:nvSpPr>
          <p:cNvPr id="18" name="Slide Number Placeholder 17"/>
          <p:cNvSpPr>
            <a:spLocks noGrp="1"/>
          </p:cNvSpPr>
          <p:nvPr>
            <p:ph type="sldNum" sz="quarter" idx="4"/>
          </p:nvPr>
        </p:nvSpPr>
        <p:spPr>
          <a:xfrm>
            <a:off x="10566400" y="6356353"/>
            <a:ext cx="1016000" cy="365125"/>
          </a:xfrm>
          <a:prstGeom prst="rect">
            <a:avLst/>
          </a:prstGeom>
        </p:spPr>
        <p:txBody>
          <a:bodyPr vert="horz" lIns="0" tIns="0" rIns="0" bIns="0" anchor="b"/>
          <a:lstStyle>
            <a:lvl1pPr algn="r" eaLnBrk="1" latinLnBrk="0" hangingPunct="1">
              <a:defRPr kumimoji="0" sz="1100">
                <a:solidFill>
                  <a:schemeClr val="tx1"/>
                </a:solidFill>
              </a:defRPr>
            </a:lvl1pPr>
          </a:lstStyle>
          <a:p>
            <a:fld id="{401CF334-2D5C-4859-84A6-CA7E6E43FAEB}" type="slidenum">
              <a:rPr lang="en-US" smtClean="0"/>
              <a:pPr/>
              <a:t>‹Nº›</a:t>
            </a:fld>
            <a:endParaRPr lang="en-US"/>
          </a:p>
        </p:txBody>
      </p:sp>
    </p:spTree>
    <p:extLst>
      <p:ext uri="{BB962C8B-B14F-4D97-AF65-F5344CB8AC3E}">
        <p14:creationId xmlns:p14="http://schemas.microsoft.com/office/powerpoint/2010/main" val="28318790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dirty="0">
                <a:solidFill>
                  <a:schemeClr val="tx2"/>
                </a:solidFill>
              </a:rPr>
              <a:t>ITBA     </a:t>
            </a:r>
            <a:r>
              <a:rPr lang="es-AR" sz="3600" dirty="0" smtClean="0">
                <a:solidFill>
                  <a:schemeClr val="tx2"/>
                </a:solidFill>
              </a:rPr>
              <a:t>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a:solidFill>
                  <a:prstClr val="black"/>
                </a:solidFill>
                <a:latin typeface="Palatino Linotype" panose="02040502050505030304"/>
              </a:rPr>
              <a:pPr/>
              <a:t>1</a:t>
            </a:fld>
            <a:endParaRPr lang="en-US" dirty="0">
              <a:solidFill>
                <a:prstClr val="black"/>
              </a:solidFill>
              <a:latin typeface="Palatino Linotype" panose="02040502050505030304"/>
            </a:endParaRPr>
          </a:p>
        </p:txBody>
      </p:sp>
    </p:spTree>
    <p:extLst>
      <p:ext uri="{BB962C8B-B14F-4D97-AF65-F5344CB8AC3E}">
        <p14:creationId xmlns:p14="http://schemas.microsoft.com/office/powerpoint/2010/main" val="42647776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262196" y="2436019"/>
            <a:ext cx="7886700" cy="3400425"/>
          </a:xfrm>
          <a:prstGeom prst="rect">
            <a:avLst/>
          </a:prstGeom>
        </p:spPr>
      </p:pic>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pPr marL="0" indent="0">
              <a:buNone/>
            </a:pPr>
            <a:r>
              <a:rPr lang="es-AR" dirty="0" smtClean="0"/>
              <a:t>Código Java</a:t>
            </a:r>
            <a:endParaRPr lang="es-MX" dirty="0"/>
          </a:p>
        </p:txBody>
      </p:sp>
      <p:sp>
        <p:nvSpPr>
          <p:cNvPr id="7" name="Rectángulo 6"/>
          <p:cNvSpPr/>
          <p:nvPr/>
        </p:nvSpPr>
        <p:spPr>
          <a:xfrm>
            <a:off x="1332409" y="4381704"/>
            <a:ext cx="7746275" cy="1297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6154016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262196" y="2436019"/>
            <a:ext cx="7886700" cy="3400425"/>
          </a:xfrm>
          <a:prstGeom prst="rect">
            <a:avLst/>
          </a:prstGeom>
        </p:spPr>
      </p:pic>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pPr marL="0" indent="0">
              <a:buNone/>
            </a:pPr>
            <a:r>
              <a:rPr lang="es-AR" dirty="0" smtClean="0"/>
              <a:t>Código Java</a:t>
            </a:r>
            <a:endParaRPr lang="es-MX" dirty="0"/>
          </a:p>
        </p:txBody>
      </p:sp>
      <p:sp>
        <p:nvSpPr>
          <p:cNvPr id="7" name="Rectángulo 6"/>
          <p:cNvSpPr/>
          <p:nvPr/>
        </p:nvSpPr>
        <p:spPr>
          <a:xfrm>
            <a:off x="1332409" y="4689566"/>
            <a:ext cx="7746275" cy="98942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22738201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262196" y="2436019"/>
            <a:ext cx="7886700" cy="3400425"/>
          </a:xfrm>
          <a:prstGeom prst="rect">
            <a:avLst/>
          </a:prstGeom>
        </p:spPr>
      </p:pic>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pPr marL="0" indent="0">
              <a:buNone/>
            </a:pPr>
            <a:r>
              <a:rPr lang="es-AR" dirty="0" smtClean="0"/>
              <a:t>Código Java</a:t>
            </a:r>
            <a:endParaRPr lang="es-MX" dirty="0"/>
          </a:p>
        </p:txBody>
      </p:sp>
      <p:sp>
        <p:nvSpPr>
          <p:cNvPr id="7" name="Rectángulo 6"/>
          <p:cNvSpPr/>
          <p:nvPr/>
        </p:nvSpPr>
        <p:spPr>
          <a:xfrm>
            <a:off x="1332409" y="5055326"/>
            <a:ext cx="7746275" cy="6236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1326182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262196" y="2436019"/>
            <a:ext cx="7886700" cy="3400425"/>
          </a:xfrm>
          <a:prstGeom prst="rect">
            <a:avLst/>
          </a:prstGeom>
        </p:spPr>
      </p:pic>
      <p:sp>
        <p:nvSpPr>
          <p:cNvPr id="2" name="Título 1"/>
          <p:cNvSpPr>
            <a:spLocks noGrp="1"/>
          </p:cNvSpPr>
          <p:nvPr>
            <p:ph type="title"/>
          </p:nvPr>
        </p:nvSpPr>
        <p:spPr/>
        <p:txBody>
          <a:bodyPr/>
          <a:lstStyle/>
          <a:p>
            <a:endParaRPr lang="es-MX" dirty="0"/>
          </a:p>
        </p:txBody>
      </p:sp>
      <p:sp>
        <p:nvSpPr>
          <p:cNvPr id="3" name="Marcador de contenido 2"/>
          <p:cNvSpPr>
            <a:spLocks noGrp="1"/>
          </p:cNvSpPr>
          <p:nvPr>
            <p:ph idx="1"/>
          </p:nvPr>
        </p:nvSpPr>
        <p:spPr/>
        <p:txBody>
          <a:bodyPr/>
          <a:lstStyle/>
          <a:p>
            <a:pPr marL="0" indent="0">
              <a:buNone/>
            </a:pPr>
            <a:r>
              <a:rPr lang="es-AR" dirty="0" smtClean="0"/>
              <a:t>Código Java</a:t>
            </a:r>
            <a:endParaRPr lang="es-MX" dirty="0"/>
          </a:p>
        </p:txBody>
      </p:sp>
    </p:spTree>
    <p:extLst>
      <p:ext uri="{BB962C8B-B14F-4D97-AF65-F5344CB8AC3E}">
        <p14:creationId xmlns:p14="http://schemas.microsoft.com/office/powerpoint/2010/main" val="82307201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pPr marL="0" indent="0">
              <a:buNone/>
            </a:pPr>
            <a:r>
              <a:rPr lang="es-AR" dirty="0" smtClean="0"/>
              <a:t>El código </a:t>
            </a:r>
          </a:p>
          <a:p>
            <a:pPr marL="0" indent="0">
              <a:buNone/>
            </a:pPr>
            <a:r>
              <a:rPr lang="es-AR" dirty="0" smtClean="0"/>
              <a:t>Completo:</a:t>
            </a:r>
          </a:p>
          <a:p>
            <a:pPr marL="0" indent="0">
              <a:buNone/>
            </a:pPr>
            <a:endParaRPr lang="es-MX" dirty="0"/>
          </a:p>
        </p:txBody>
      </p:sp>
      <p:pic>
        <p:nvPicPr>
          <p:cNvPr id="6" name="Imagen 5"/>
          <p:cNvPicPr>
            <a:picLocks noChangeAspect="1"/>
          </p:cNvPicPr>
          <p:nvPr/>
        </p:nvPicPr>
        <p:blipFill>
          <a:blip r:embed="rId2"/>
          <a:stretch>
            <a:fillRect/>
          </a:stretch>
        </p:blipFill>
        <p:spPr>
          <a:xfrm>
            <a:off x="2825659" y="671513"/>
            <a:ext cx="8134350" cy="5505450"/>
          </a:xfrm>
          <a:prstGeom prst="rect">
            <a:avLst/>
          </a:prstGeom>
        </p:spPr>
      </p:pic>
    </p:spTree>
    <p:extLst>
      <p:ext uri="{BB962C8B-B14F-4D97-AF65-F5344CB8AC3E}">
        <p14:creationId xmlns:p14="http://schemas.microsoft.com/office/powerpoint/2010/main" val="12418945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Y si hay restricciones? </a:t>
            </a:r>
            <a:endParaRPr lang="es-MX" dirty="0"/>
          </a:p>
        </p:txBody>
      </p:sp>
      <p:sp>
        <p:nvSpPr>
          <p:cNvPr id="3" name="Marcador de contenido 2"/>
          <p:cNvSpPr>
            <a:spLocks noGrp="1"/>
          </p:cNvSpPr>
          <p:nvPr>
            <p:ph idx="1"/>
          </p:nvPr>
        </p:nvSpPr>
        <p:spPr>
          <a:xfrm>
            <a:off x="838200" y="1420635"/>
            <a:ext cx="10515600" cy="4351338"/>
          </a:xfrm>
        </p:spPr>
        <p:txBody>
          <a:bodyPr/>
          <a:lstStyle/>
          <a:p>
            <a:pPr marL="0" indent="0">
              <a:buNone/>
            </a:pPr>
            <a:r>
              <a:rPr lang="es-AR" dirty="0" smtClean="0"/>
              <a:t>Ejemplo </a:t>
            </a:r>
            <a:r>
              <a:rPr lang="es-AR" dirty="0"/>
              <a:t>2</a:t>
            </a:r>
            <a:r>
              <a:rPr lang="es-AR" dirty="0" smtClean="0"/>
              <a:t>: Dado un número que indica la cantidad de veces que voy a tirar un dado, indicar todas las posibles valores que pueden obtenerse, siempre que la suma de los valores no supere un umbral . Si </a:t>
            </a:r>
            <a:r>
              <a:rPr lang="es-AR" dirty="0" err="1" smtClean="0"/>
              <a:t>tirarDado</a:t>
            </a:r>
            <a:r>
              <a:rPr lang="es-AR" dirty="0" smtClean="0"/>
              <a:t>(3, </a:t>
            </a:r>
            <a:r>
              <a:rPr lang="es-AR" dirty="0" smtClean="0">
                <a:solidFill>
                  <a:srgbClr val="00B050"/>
                </a:solidFill>
              </a:rPr>
              <a:t>10</a:t>
            </a:r>
            <a:r>
              <a:rPr lang="es-AR" dirty="0" smtClean="0"/>
              <a:t>) tendríamos </a:t>
            </a:r>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1244522063"/>
              </p:ext>
            </p:extLst>
          </p:nvPr>
        </p:nvGraphicFramePr>
        <p:xfrm>
          <a:off x="4701623" y="3413424"/>
          <a:ext cx="1913207" cy="365760"/>
        </p:xfrm>
        <a:graphic>
          <a:graphicData uri="http://schemas.openxmlformats.org/drawingml/2006/table">
            <a:tbl>
              <a:tblPr firstRow="1" bandRow="1">
                <a:tableStyleId>{5C22544A-7EE6-4342-B048-85BDC9FD1C3A}</a:tableStyleId>
              </a:tblPr>
              <a:tblGrid>
                <a:gridCol w="637736">
                  <a:extLst>
                    <a:ext uri="{9D8B030D-6E8A-4147-A177-3AD203B41FA5}">
                      <a16:colId xmlns:a16="http://schemas.microsoft.com/office/drawing/2014/main" val="3828119616"/>
                    </a:ext>
                  </a:extLst>
                </a:gridCol>
                <a:gridCol w="680251">
                  <a:extLst>
                    <a:ext uri="{9D8B030D-6E8A-4147-A177-3AD203B41FA5}">
                      <a16:colId xmlns:a16="http://schemas.microsoft.com/office/drawing/2014/main" val="2015051656"/>
                    </a:ext>
                  </a:extLst>
                </a:gridCol>
                <a:gridCol w="595220">
                  <a:extLst>
                    <a:ext uri="{9D8B030D-6E8A-4147-A177-3AD203B41FA5}">
                      <a16:colId xmlns:a16="http://schemas.microsoft.com/office/drawing/2014/main" val="1040718093"/>
                    </a:ext>
                  </a:extLst>
                </a:gridCol>
              </a:tblGrid>
              <a:tr h="337623">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spTree>
    <p:extLst>
      <p:ext uri="{BB962C8B-B14F-4D97-AF65-F5344CB8AC3E}">
        <p14:creationId xmlns:p14="http://schemas.microsoft.com/office/powerpoint/2010/main" val="414297433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Y si hay restricciones? </a:t>
            </a:r>
            <a:endParaRPr lang="es-MX" dirty="0"/>
          </a:p>
        </p:txBody>
      </p:sp>
      <p:sp>
        <p:nvSpPr>
          <p:cNvPr id="3" name="Marcador de contenido 2"/>
          <p:cNvSpPr>
            <a:spLocks noGrp="1"/>
          </p:cNvSpPr>
          <p:nvPr>
            <p:ph idx="1"/>
          </p:nvPr>
        </p:nvSpPr>
        <p:spPr>
          <a:xfrm>
            <a:off x="838200" y="1466311"/>
            <a:ext cx="10515600" cy="4351338"/>
          </a:xfrm>
        </p:spPr>
        <p:txBody>
          <a:bodyPr/>
          <a:lstStyle/>
          <a:p>
            <a:pPr marL="0" indent="0">
              <a:buNone/>
            </a:pPr>
            <a:r>
              <a:rPr lang="es-AR" dirty="0" smtClean="0"/>
              <a:t>Ejemplo </a:t>
            </a:r>
            <a:r>
              <a:rPr lang="es-AR" dirty="0"/>
              <a:t>2</a:t>
            </a:r>
            <a:r>
              <a:rPr lang="es-AR" dirty="0" smtClean="0"/>
              <a:t>: Dado un número que indica la cantidad de veces que voy a tirar un dado, indicar todas las posibles valores que pueden obtenerse, siempre que la suma de los valores no supere un umbral . Si </a:t>
            </a:r>
            <a:r>
              <a:rPr lang="es-AR" dirty="0" err="1" smtClean="0"/>
              <a:t>tirarDado</a:t>
            </a:r>
            <a:r>
              <a:rPr lang="es-AR" dirty="0" smtClean="0"/>
              <a:t>(3, </a:t>
            </a:r>
            <a:r>
              <a:rPr lang="es-AR" dirty="0" smtClean="0">
                <a:solidFill>
                  <a:srgbClr val="00B050"/>
                </a:solidFill>
              </a:rPr>
              <a:t>10</a:t>
            </a:r>
            <a:r>
              <a:rPr lang="es-AR" dirty="0" smtClean="0"/>
              <a:t>) tendríamos </a:t>
            </a:r>
            <a:endParaRPr lang="es-MX" dirty="0"/>
          </a:p>
        </p:txBody>
      </p:sp>
      <p:graphicFrame>
        <p:nvGraphicFramePr>
          <p:cNvPr id="46" name="Tabla 45"/>
          <p:cNvGraphicFramePr>
            <a:graphicFrameLocks noGrp="1"/>
          </p:cNvGraphicFramePr>
          <p:nvPr>
            <p:extLst>
              <p:ext uri="{D42A27DB-BD31-4B8C-83A1-F6EECF244321}">
                <p14:modId xmlns:p14="http://schemas.microsoft.com/office/powerpoint/2010/main" val="1326876330"/>
              </p:ext>
            </p:extLst>
          </p:nvPr>
        </p:nvGraphicFramePr>
        <p:xfrm>
          <a:off x="5017141" y="3009480"/>
          <a:ext cx="1913207" cy="365760"/>
        </p:xfrm>
        <a:graphic>
          <a:graphicData uri="http://schemas.openxmlformats.org/drawingml/2006/table">
            <a:tbl>
              <a:tblPr firstRow="1" bandRow="1">
                <a:tableStyleId>{5C22544A-7EE6-4342-B048-85BDC9FD1C3A}</a:tableStyleId>
              </a:tblPr>
              <a:tblGrid>
                <a:gridCol w="637736">
                  <a:extLst>
                    <a:ext uri="{9D8B030D-6E8A-4147-A177-3AD203B41FA5}">
                      <a16:colId xmlns:a16="http://schemas.microsoft.com/office/drawing/2014/main" val="3828119616"/>
                    </a:ext>
                  </a:extLst>
                </a:gridCol>
                <a:gridCol w="680251">
                  <a:extLst>
                    <a:ext uri="{9D8B030D-6E8A-4147-A177-3AD203B41FA5}">
                      <a16:colId xmlns:a16="http://schemas.microsoft.com/office/drawing/2014/main" val="2015051656"/>
                    </a:ext>
                  </a:extLst>
                </a:gridCol>
                <a:gridCol w="595220">
                  <a:extLst>
                    <a:ext uri="{9D8B030D-6E8A-4147-A177-3AD203B41FA5}">
                      <a16:colId xmlns:a16="http://schemas.microsoft.com/office/drawing/2014/main" val="1040718093"/>
                    </a:ext>
                  </a:extLst>
                </a:gridCol>
              </a:tblGrid>
              <a:tr h="337623">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47" name="Tabla 46"/>
          <p:cNvGraphicFramePr>
            <a:graphicFrameLocks noGrp="1"/>
          </p:cNvGraphicFramePr>
          <p:nvPr>
            <p:extLst>
              <p:ext uri="{D42A27DB-BD31-4B8C-83A1-F6EECF244321}">
                <p14:modId xmlns:p14="http://schemas.microsoft.com/office/powerpoint/2010/main" val="2367203113"/>
              </p:ext>
            </p:extLst>
          </p:nvPr>
        </p:nvGraphicFramePr>
        <p:xfrm>
          <a:off x="2150769" y="3679257"/>
          <a:ext cx="947872" cy="365760"/>
        </p:xfrm>
        <a:graphic>
          <a:graphicData uri="http://schemas.openxmlformats.org/drawingml/2006/table">
            <a:tbl>
              <a:tblPr firstRow="1" bandRow="1">
                <a:tableStyleId>{5C22544A-7EE6-4342-B048-85BDC9FD1C3A}</a:tableStyleId>
              </a:tblPr>
              <a:tblGrid>
                <a:gridCol w="315958">
                  <a:extLst>
                    <a:ext uri="{9D8B030D-6E8A-4147-A177-3AD203B41FA5}">
                      <a16:colId xmlns:a16="http://schemas.microsoft.com/office/drawing/2014/main" val="3828119616"/>
                    </a:ext>
                  </a:extLst>
                </a:gridCol>
                <a:gridCol w="337021">
                  <a:extLst>
                    <a:ext uri="{9D8B030D-6E8A-4147-A177-3AD203B41FA5}">
                      <a16:colId xmlns:a16="http://schemas.microsoft.com/office/drawing/2014/main" val="2015051656"/>
                    </a:ext>
                  </a:extLst>
                </a:gridCol>
                <a:gridCol w="294893">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48" name="Tabla 47"/>
          <p:cNvGraphicFramePr>
            <a:graphicFrameLocks noGrp="1"/>
          </p:cNvGraphicFramePr>
          <p:nvPr>
            <p:extLst>
              <p:ext uri="{D42A27DB-BD31-4B8C-83A1-F6EECF244321}">
                <p14:modId xmlns:p14="http://schemas.microsoft.com/office/powerpoint/2010/main" val="4018679708"/>
              </p:ext>
            </p:extLst>
          </p:nvPr>
        </p:nvGraphicFramePr>
        <p:xfrm>
          <a:off x="4628525" y="4487302"/>
          <a:ext cx="858314" cy="365760"/>
        </p:xfrm>
        <a:graphic>
          <a:graphicData uri="http://schemas.openxmlformats.org/drawingml/2006/table">
            <a:tbl>
              <a:tblPr firstRow="1" bandRow="1">
                <a:tableStyleId>{5C22544A-7EE6-4342-B048-85BDC9FD1C3A}</a:tableStyleId>
              </a:tblPr>
              <a:tblGrid>
                <a:gridCol w="286105">
                  <a:extLst>
                    <a:ext uri="{9D8B030D-6E8A-4147-A177-3AD203B41FA5}">
                      <a16:colId xmlns:a16="http://schemas.microsoft.com/office/drawing/2014/main" val="3828119616"/>
                    </a:ext>
                  </a:extLst>
                </a:gridCol>
                <a:gridCol w="305178">
                  <a:extLst>
                    <a:ext uri="{9D8B030D-6E8A-4147-A177-3AD203B41FA5}">
                      <a16:colId xmlns:a16="http://schemas.microsoft.com/office/drawing/2014/main" val="2015051656"/>
                    </a:ext>
                  </a:extLst>
                </a:gridCol>
                <a:gridCol w="267031">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2</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49" name="Tabla 48"/>
          <p:cNvGraphicFramePr>
            <a:graphicFrameLocks noGrp="1"/>
          </p:cNvGraphicFramePr>
          <p:nvPr>
            <p:extLst>
              <p:ext uri="{D42A27DB-BD31-4B8C-83A1-F6EECF244321}">
                <p14:modId xmlns:p14="http://schemas.microsoft.com/office/powerpoint/2010/main" val="694103159"/>
              </p:ext>
            </p:extLst>
          </p:nvPr>
        </p:nvGraphicFramePr>
        <p:xfrm>
          <a:off x="9364055" y="4533692"/>
          <a:ext cx="1463041" cy="365760"/>
        </p:xfrm>
        <a:graphic>
          <a:graphicData uri="http://schemas.openxmlformats.org/drawingml/2006/table">
            <a:tbl>
              <a:tblPr firstRow="1" bandRow="1">
                <a:tableStyleId>{5C22544A-7EE6-4342-B048-85BDC9FD1C3A}</a:tableStyleId>
              </a:tblPr>
              <a:tblGrid>
                <a:gridCol w="487681">
                  <a:extLst>
                    <a:ext uri="{9D8B030D-6E8A-4147-A177-3AD203B41FA5}">
                      <a16:colId xmlns:a16="http://schemas.microsoft.com/office/drawing/2014/main" val="3828119616"/>
                    </a:ext>
                  </a:extLst>
                </a:gridCol>
                <a:gridCol w="520192">
                  <a:extLst>
                    <a:ext uri="{9D8B030D-6E8A-4147-A177-3AD203B41FA5}">
                      <a16:colId xmlns:a16="http://schemas.microsoft.com/office/drawing/2014/main" val="2015051656"/>
                    </a:ext>
                  </a:extLst>
                </a:gridCol>
                <a:gridCol w="455168">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50" name="Tabla 49"/>
          <p:cNvGraphicFramePr>
            <a:graphicFrameLocks noGrp="1"/>
          </p:cNvGraphicFramePr>
          <p:nvPr>
            <p:extLst>
              <p:ext uri="{D42A27DB-BD31-4B8C-83A1-F6EECF244321}">
                <p14:modId xmlns:p14="http://schemas.microsoft.com/office/powerpoint/2010/main" val="1973296288"/>
              </p:ext>
            </p:extLst>
          </p:nvPr>
        </p:nvGraphicFramePr>
        <p:xfrm>
          <a:off x="10011168" y="5418535"/>
          <a:ext cx="1463041" cy="365760"/>
        </p:xfrm>
        <a:graphic>
          <a:graphicData uri="http://schemas.openxmlformats.org/drawingml/2006/table">
            <a:tbl>
              <a:tblPr firstRow="1" bandRow="1">
                <a:tableStyleId>{5C22544A-7EE6-4342-B048-85BDC9FD1C3A}</a:tableStyleId>
              </a:tblPr>
              <a:tblGrid>
                <a:gridCol w="487681">
                  <a:extLst>
                    <a:ext uri="{9D8B030D-6E8A-4147-A177-3AD203B41FA5}">
                      <a16:colId xmlns:a16="http://schemas.microsoft.com/office/drawing/2014/main" val="3828119616"/>
                    </a:ext>
                  </a:extLst>
                </a:gridCol>
                <a:gridCol w="520192">
                  <a:extLst>
                    <a:ext uri="{9D8B030D-6E8A-4147-A177-3AD203B41FA5}">
                      <a16:colId xmlns:a16="http://schemas.microsoft.com/office/drawing/2014/main" val="2015051656"/>
                    </a:ext>
                  </a:extLst>
                </a:gridCol>
                <a:gridCol w="455168">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cxnSp>
        <p:nvCxnSpPr>
          <p:cNvPr id="51" name="Conector recto de flecha 50"/>
          <p:cNvCxnSpPr/>
          <p:nvPr/>
        </p:nvCxnSpPr>
        <p:spPr>
          <a:xfrm flipH="1">
            <a:off x="2407293" y="3319186"/>
            <a:ext cx="2609848" cy="3020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recto de flecha 51"/>
          <p:cNvCxnSpPr/>
          <p:nvPr/>
        </p:nvCxnSpPr>
        <p:spPr>
          <a:xfrm>
            <a:off x="6944414" y="3303921"/>
            <a:ext cx="2516944" cy="338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3" name="Conector recto de flecha 52"/>
          <p:cNvCxnSpPr/>
          <p:nvPr/>
        </p:nvCxnSpPr>
        <p:spPr>
          <a:xfrm>
            <a:off x="1624029" y="4827965"/>
            <a:ext cx="1112665" cy="5667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recto de flecha 53"/>
          <p:cNvCxnSpPr/>
          <p:nvPr/>
        </p:nvCxnSpPr>
        <p:spPr>
          <a:xfrm flipH="1">
            <a:off x="5137600" y="3357636"/>
            <a:ext cx="394480" cy="2847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flipH="1">
            <a:off x="472943" y="4812576"/>
            <a:ext cx="379058" cy="6273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recto de flecha 55"/>
          <p:cNvCxnSpPr>
            <a:stCxn id="76" idx="2"/>
          </p:cNvCxnSpPr>
          <p:nvPr/>
        </p:nvCxnSpPr>
        <p:spPr>
          <a:xfrm>
            <a:off x="1248247" y="4844562"/>
            <a:ext cx="142834" cy="5953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7" name="Conector recto de flecha 56"/>
          <p:cNvCxnSpPr/>
          <p:nvPr/>
        </p:nvCxnSpPr>
        <p:spPr>
          <a:xfrm>
            <a:off x="5319505" y="4853062"/>
            <a:ext cx="499169" cy="5396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Conector recto de flecha 57"/>
          <p:cNvCxnSpPr>
            <a:endCxn id="50" idx="0"/>
          </p:cNvCxnSpPr>
          <p:nvPr/>
        </p:nvCxnSpPr>
        <p:spPr>
          <a:xfrm>
            <a:off x="10501270" y="4919377"/>
            <a:ext cx="241418" cy="4991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p:cNvCxnSpPr/>
          <p:nvPr/>
        </p:nvCxnSpPr>
        <p:spPr>
          <a:xfrm flipH="1">
            <a:off x="1002023" y="4014354"/>
            <a:ext cx="1148746" cy="4349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ector recto de flecha 59"/>
          <p:cNvCxnSpPr/>
          <p:nvPr/>
        </p:nvCxnSpPr>
        <p:spPr>
          <a:xfrm flipH="1">
            <a:off x="4961839" y="4078806"/>
            <a:ext cx="313082" cy="3649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Conector recto de flecha 60"/>
          <p:cNvCxnSpPr/>
          <p:nvPr/>
        </p:nvCxnSpPr>
        <p:spPr>
          <a:xfrm>
            <a:off x="10054840" y="4061574"/>
            <a:ext cx="654440" cy="4122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2" name="CuadroTexto 61"/>
          <p:cNvSpPr txBox="1"/>
          <p:nvPr/>
        </p:nvSpPr>
        <p:spPr>
          <a:xfrm>
            <a:off x="2198860" y="5394683"/>
            <a:ext cx="351692" cy="654294"/>
          </a:xfrm>
          <a:prstGeom prst="rect">
            <a:avLst/>
          </a:prstGeom>
          <a:noFill/>
        </p:spPr>
        <p:txBody>
          <a:bodyPr wrap="square" rtlCol="0">
            <a:spAutoFit/>
          </a:bodyPr>
          <a:lstStyle/>
          <a:p>
            <a:r>
              <a:rPr lang="es-AR" dirty="0" smtClean="0"/>
              <a:t>…</a:t>
            </a:r>
            <a:endParaRPr lang="es-MX" dirty="0"/>
          </a:p>
        </p:txBody>
      </p:sp>
      <p:cxnSp>
        <p:nvCxnSpPr>
          <p:cNvPr id="63" name="Conector recto de flecha 62"/>
          <p:cNvCxnSpPr/>
          <p:nvPr/>
        </p:nvCxnSpPr>
        <p:spPr>
          <a:xfrm flipH="1">
            <a:off x="6044486" y="3369296"/>
            <a:ext cx="31648" cy="315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ector recto de flecha 63"/>
          <p:cNvCxnSpPr/>
          <p:nvPr/>
        </p:nvCxnSpPr>
        <p:spPr>
          <a:xfrm>
            <a:off x="6494252" y="3369296"/>
            <a:ext cx="131004" cy="274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Conector recto de flecha 64"/>
          <p:cNvCxnSpPr/>
          <p:nvPr/>
        </p:nvCxnSpPr>
        <p:spPr>
          <a:xfrm>
            <a:off x="6823519" y="3369720"/>
            <a:ext cx="451486" cy="1998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6" name="CuadroTexto 65"/>
          <p:cNvSpPr txBox="1"/>
          <p:nvPr/>
        </p:nvSpPr>
        <p:spPr>
          <a:xfrm>
            <a:off x="6011841" y="3668859"/>
            <a:ext cx="2540783" cy="369332"/>
          </a:xfrm>
          <a:prstGeom prst="rect">
            <a:avLst/>
          </a:prstGeom>
          <a:noFill/>
        </p:spPr>
        <p:txBody>
          <a:bodyPr wrap="square" rtlCol="0">
            <a:spAutoFit/>
          </a:bodyPr>
          <a:lstStyle/>
          <a:p>
            <a:r>
              <a:rPr lang="es-AR" dirty="0" smtClean="0"/>
              <a:t>….   . …   …    ….     …</a:t>
            </a:r>
            <a:endParaRPr lang="es-MX" dirty="0"/>
          </a:p>
        </p:txBody>
      </p:sp>
      <p:sp>
        <p:nvSpPr>
          <p:cNvPr id="67" name="CuadroTexto 66"/>
          <p:cNvSpPr txBox="1"/>
          <p:nvPr/>
        </p:nvSpPr>
        <p:spPr>
          <a:xfrm>
            <a:off x="1499909" y="4875326"/>
            <a:ext cx="351692" cy="654294"/>
          </a:xfrm>
          <a:prstGeom prst="rect">
            <a:avLst/>
          </a:prstGeom>
          <a:noFill/>
        </p:spPr>
        <p:txBody>
          <a:bodyPr wrap="square" rtlCol="0">
            <a:spAutoFit/>
          </a:bodyPr>
          <a:lstStyle/>
          <a:p>
            <a:r>
              <a:rPr lang="es-AR" dirty="0" smtClean="0"/>
              <a:t>…</a:t>
            </a:r>
            <a:endParaRPr lang="es-MX" dirty="0"/>
          </a:p>
        </p:txBody>
      </p:sp>
      <p:cxnSp>
        <p:nvCxnSpPr>
          <p:cNvPr id="68" name="Conector recto de flecha 67"/>
          <p:cNvCxnSpPr>
            <a:stCxn id="77" idx="2"/>
          </p:cNvCxnSpPr>
          <p:nvPr/>
        </p:nvCxnSpPr>
        <p:spPr>
          <a:xfrm>
            <a:off x="3761765" y="4870115"/>
            <a:ext cx="154952" cy="5484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Conector recto de flecha 68"/>
          <p:cNvCxnSpPr/>
          <p:nvPr/>
        </p:nvCxnSpPr>
        <p:spPr>
          <a:xfrm>
            <a:off x="4077000" y="4899452"/>
            <a:ext cx="419867" cy="5154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Conector recto de flecha 69"/>
          <p:cNvCxnSpPr/>
          <p:nvPr/>
        </p:nvCxnSpPr>
        <p:spPr>
          <a:xfrm>
            <a:off x="5786982" y="4045820"/>
            <a:ext cx="257504" cy="4088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CuadroTexto 70"/>
          <p:cNvSpPr txBox="1"/>
          <p:nvPr/>
        </p:nvSpPr>
        <p:spPr>
          <a:xfrm>
            <a:off x="5645782" y="5364857"/>
            <a:ext cx="3872588" cy="369332"/>
          </a:xfrm>
          <a:prstGeom prst="rect">
            <a:avLst/>
          </a:prstGeom>
          <a:noFill/>
        </p:spPr>
        <p:txBody>
          <a:bodyPr wrap="square" rtlCol="0">
            <a:spAutoFit/>
          </a:bodyPr>
          <a:lstStyle/>
          <a:p>
            <a:r>
              <a:rPr lang="es-AR" dirty="0" smtClean="0"/>
              <a:t>…                                   …….</a:t>
            </a:r>
            <a:endParaRPr lang="es-MX" dirty="0"/>
          </a:p>
        </p:txBody>
      </p:sp>
      <p:cxnSp>
        <p:nvCxnSpPr>
          <p:cNvPr id="72" name="Conector recto de flecha 71"/>
          <p:cNvCxnSpPr>
            <a:stCxn id="49" idx="2"/>
          </p:cNvCxnSpPr>
          <p:nvPr/>
        </p:nvCxnSpPr>
        <p:spPr>
          <a:xfrm flipH="1">
            <a:off x="9573465" y="4899452"/>
            <a:ext cx="522110" cy="5190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3" name="CuadroTexto 72"/>
          <p:cNvSpPr txBox="1"/>
          <p:nvPr/>
        </p:nvSpPr>
        <p:spPr>
          <a:xfrm>
            <a:off x="3589714" y="6313280"/>
            <a:ext cx="6101927" cy="369332"/>
          </a:xfrm>
          <a:prstGeom prst="rect">
            <a:avLst/>
          </a:prstGeom>
          <a:noFill/>
        </p:spPr>
        <p:txBody>
          <a:bodyPr wrap="none" rtlCol="0">
            <a:spAutoFit/>
          </a:bodyPr>
          <a:lstStyle/>
          <a:p>
            <a:r>
              <a:rPr lang="es-AR" dirty="0" smtClean="0"/>
              <a:t>De cada nodo salen 6 posibles soluciones parciales al problema</a:t>
            </a:r>
            <a:endParaRPr lang="es-MX" dirty="0"/>
          </a:p>
        </p:txBody>
      </p:sp>
      <p:graphicFrame>
        <p:nvGraphicFramePr>
          <p:cNvPr id="74" name="Tabla 73"/>
          <p:cNvGraphicFramePr>
            <a:graphicFrameLocks noGrp="1"/>
          </p:cNvGraphicFramePr>
          <p:nvPr>
            <p:extLst>
              <p:ext uri="{D42A27DB-BD31-4B8C-83A1-F6EECF244321}">
                <p14:modId xmlns:p14="http://schemas.microsoft.com/office/powerpoint/2010/main" val="4098820561"/>
              </p:ext>
            </p:extLst>
          </p:nvPr>
        </p:nvGraphicFramePr>
        <p:xfrm>
          <a:off x="4961839" y="3667140"/>
          <a:ext cx="876059" cy="365760"/>
        </p:xfrm>
        <a:graphic>
          <a:graphicData uri="http://schemas.openxmlformats.org/drawingml/2006/table">
            <a:tbl>
              <a:tblPr firstRow="1" bandRow="1">
                <a:tableStyleId>{5C22544A-7EE6-4342-B048-85BDC9FD1C3A}</a:tableStyleId>
              </a:tblPr>
              <a:tblGrid>
                <a:gridCol w="292020">
                  <a:extLst>
                    <a:ext uri="{9D8B030D-6E8A-4147-A177-3AD203B41FA5}">
                      <a16:colId xmlns:a16="http://schemas.microsoft.com/office/drawing/2014/main" val="3828119616"/>
                    </a:ext>
                  </a:extLst>
                </a:gridCol>
                <a:gridCol w="311488">
                  <a:extLst>
                    <a:ext uri="{9D8B030D-6E8A-4147-A177-3AD203B41FA5}">
                      <a16:colId xmlns:a16="http://schemas.microsoft.com/office/drawing/2014/main" val="2015051656"/>
                    </a:ext>
                  </a:extLst>
                </a:gridCol>
                <a:gridCol w="272551">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2</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75" name="Tabla 74"/>
          <p:cNvGraphicFramePr>
            <a:graphicFrameLocks noGrp="1"/>
          </p:cNvGraphicFramePr>
          <p:nvPr>
            <p:extLst>
              <p:ext uri="{D42A27DB-BD31-4B8C-83A1-F6EECF244321}">
                <p14:modId xmlns:p14="http://schemas.microsoft.com/office/powerpoint/2010/main" val="2061332511"/>
              </p:ext>
            </p:extLst>
          </p:nvPr>
        </p:nvGraphicFramePr>
        <p:xfrm>
          <a:off x="9215748" y="3686553"/>
          <a:ext cx="1137425" cy="365760"/>
        </p:xfrm>
        <a:graphic>
          <a:graphicData uri="http://schemas.openxmlformats.org/drawingml/2006/table">
            <a:tbl>
              <a:tblPr firstRow="1" bandRow="1">
                <a:tableStyleId>{5C22544A-7EE6-4342-B048-85BDC9FD1C3A}</a:tableStyleId>
              </a:tblPr>
              <a:tblGrid>
                <a:gridCol w="379142">
                  <a:extLst>
                    <a:ext uri="{9D8B030D-6E8A-4147-A177-3AD203B41FA5}">
                      <a16:colId xmlns:a16="http://schemas.microsoft.com/office/drawing/2014/main" val="3828119616"/>
                    </a:ext>
                  </a:extLst>
                </a:gridCol>
                <a:gridCol w="404418">
                  <a:extLst>
                    <a:ext uri="{9D8B030D-6E8A-4147-A177-3AD203B41FA5}">
                      <a16:colId xmlns:a16="http://schemas.microsoft.com/office/drawing/2014/main" val="2015051656"/>
                    </a:ext>
                  </a:extLst>
                </a:gridCol>
                <a:gridCol w="353865">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76" name="Tabla 75"/>
          <p:cNvGraphicFramePr>
            <a:graphicFrameLocks noGrp="1"/>
          </p:cNvGraphicFramePr>
          <p:nvPr>
            <p:extLst>
              <p:ext uri="{D42A27DB-BD31-4B8C-83A1-F6EECF244321}">
                <p14:modId xmlns:p14="http://schemas.microsoft.com/office/powerpoint/2010/main" val="652929705"/>
              </p:ext>
            </p:extLst>
          </p:nvPr>
        </p:nvGraphicFramePr>
        <p:xfrm>
          <a:off x="830614" y="4478802"/>
          <a:ext cx="835267" cy="365760"/>
        </p:xfrm>
        <a:graphic>
          <a:graphicData uri="http://schemas.openxmlformats.org/drawingml/2006/table">
            <a:tbl>
              <a:tblPr firstRow="1" bandRow="1">
                <a:tableStyleId>{5C22544A-7EE6-4342-B048-85BDC9FD1C3A}</a:tableStyleId>
              </a:tblPr>
              <a:tblGrid>
                <a:gridCol w="278423">
                  <a:extLst>
                    <a:ext uri="{9D8B030D-6E8A-4147-A177-3AD203B41FA5}">
                      <a16:colId xmlns:a16="http://schemas.microsoft.com/office/drawing/2014/main" val="3828119616"/>
                    </a:ext>
                  </a:extLst>
                </a:gridCol>
                <a:gridCol w="296984">
                  <a:extLst>
                    <a:ext uri="{9D8B030D-6E8A-4147-A177-3AD203B41FA5}">
                      <a16:colId xmlns:a16="http://schemas.microsoft.com/office/drawing/2014/main" val="2015051656"/>
                    </a:ext>
                  </a:extLst>
                </a:gridCol>
                <a:gridCol w="259860">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77" name="Tabla 76"/>
          <p:cNvGraphicFramePr>
            <a:graphicFrameLocks noGrp="1"/>
          </p:cNvGraphicFramePr>
          <p:nvPr>
            <p:extLst>
              <p:ext uri="{D42A27DB-BD31-4B8C-83A1-F6EECF244321}">
                <p14:modId xmlns:p14="http://schemas.microsoft.com/office/powerpoint/2010/main" val="3281863796"/>
              </p:ext>
            </p:extLst>
          </p:nvPr>
        </p:nvGraphicFramePr>
        <p:xfrm>
          <a:off x="3360398" y="4504355"/>
          <a:ext cx="802735" cy="365760"/>
        </p:xfrm>
        <a:graphic>
          <a:graphicData uri="http://schemas.openxmlformats.org/drawingml/2006/table">
            <a:tbl>
              <a:tblPr firstRow="1" bandRow="1">
                <a:tableStyleId>{5C22544A-7EE6-4342-B048-85BDC9FD1C3A}</a:tableStyleId>
              </a:tblPr>
              <a:tblGrid>
                <a:gridCol w="267579">
                  <a:extLst>
                    <a:ext uri="{9D8B030D-6E8A-4147-A177-3AD203B41FA5}">
                      <a16:colId xmlns:a16="http://schemas.microsoft.com/office/drawing/2014/main" val="3828119616"/>
                    </a:ext>
                  </a:extLst>
                </a:gridCol>
                <a:gridCol w="285417">
                  <a:extLst>
                    <a:ext uri="{9D8B030D-6E8A-4147-A177-3AD203B41FA5}">
                      <a16:colId xmlns:a16="http://schemas.microsoft.com/office/drawing/2014/main" val="2015051656"/>
                    </a:ext>
                  </a:extLst>
                </a:gridCol>
                <a:gridCol w="249739">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78" name="Tabla 77"/>
          <p:cNvGraphicFramePr>
            <a:graphicFrameLocks noGrp="1"/>
          </p:cNvGraphicFramePr>
          <p:nvPr>
            <p:extLst>
              <p:ext uri="{D42A27DB-BD31-4B8C-83A1-F6EECF244321}">
                <p14:modId xmlns:p14="http://schemas.microsoft.com/office/powerpoint/2010/main" val="451089043"/>
              </p:ext>
            </p:extLst>
          </p:nvPr>
        </p:nvGraphicFramePr>
        <p:xfrm>
          <a:off x="239331" y="5439888"/>
          <a:ext cx="897137" cy="365760"/>
        </p:xfrm>
        <a:graphic>
          <a:graphicData uri="http://schemas.openxmlformats.org/drawingml/2006/table">
            <a:tbl>
              <a:tblPr firstRow="1" bandRow="1">
                <a:tableStyleId>{5C22544A-7EE6-4342-B048-85BDC9FD1C3A}</a:tableStyleId>
              </a:tblPr>
              <a:tblGrid>
                <a:gridCol w="299046">
                  <a:extLst>
                    <a:ext uri="{9D8B030D-6E8A-4147-A177-3AD203B41FA5}">
                      <a16:colId xmlns:a16="http://schemas.microsoft.com/office/drawing/2014/main" val="3828119616"/>
                    </a:ext>
                  </a:extLst>
                </a:gridCol>
                <a:gridCol w="318982">
                  <a:extLst>
                    <a:ext uri="{9D8B030D-6E8A-4147-A177-3AD203B41FA5}">
                      <a16:colId xmlns:a16="http://schemas.microsoft.com/office/drawing/2014/main" val="2015051656"/>
                    </a:ext>
                  </a:extLst>
                </a:gridCol>
                <a:gridCol w="279109">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79" name="Tabla 78"/>
          <p:cNvGraphicFramePr>
            <a:graphicFrameLocks noGrp="1"/>
          </p:cNvGraphicFramePr>
          <p:nvPr>
            <p:extLst>
              <p:ext uri="{D42A27DB-BD31-4B8C-83A1-F6EECF244321}">
                <p14:modId xmlns:p14="http://schemas.microsoft.com/office/powerpoint/2010/main" val="807408801"/>
              </p:ext>
            </p:extLst>
          </p:nvPr>
        </p:nvGraphicFramePr>
        <p:xfrm>
          <a:off x="1286596" y="5439888"/>
          <a:ext cx="897137" cy="365760"/>
        </p:xfrm>
        <a:graphic>
          <a:graphicData uri="http://schemas.openxmlformats.org/drawingml/2006/table">
            <a:tbl>
              <a:tblPr firstRow="1" bandRow="1">
                <a:tableStyleId>{5C22544A-7EE6-4342-B048-85BDC9FD1C3A}</a:tableStyleId>
              </a:tblPr>
              <a:tblGrid>
                <a:gridCol w="299046">
                  <a:extLst>
                    <a:ext uri="{9D8B030D-6E8A-4147-A177-3AD203B41FA5}">
                      <a16:colId xmlns:a16="http://schemas.microsoft.com/office/drawing/2014/main" val="3828119616"/>
                    </a:ext>
                  </a:extLst>
                </a:gridCol>
                <a:gridCol w="318982">
                  <a:extLst>
                    <a:ext uri="{9D8B030D-6E8A-4147-A177-3AD203B41FA5}">
                      <a16:colId xmlns:a16="http://schemas.microsoft.com/office/drawing/2014/main" val="2015051656"/>
                    </a:ext>
                  </a:extLst>
                </a:gridCol>
                <a:gridCol w="279109">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s-AR" dirty="0" smtClean="0">
                          <a:solidFill>
                            <a:schemeClr val="tx1"/>
                          </a:solidFill>
                        </a:rPr>
                        <a:t>2</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80" name="Tabla 79"/>
          <p:cNvGraphicFramePr>
            <a:graphicFrameLocks noGrp="1"/>
          </p:cNvGraphicFramePr>
          <p:nvPr>
            <p:extLst>
              <p:ext uri="{D42A27DB-BD31-4B8C-83A1-F6EECF244321}">
                <p14:modId xmlns:p14="http://schemas.microsoft.com/office/powerpoint/2010/main" val="2303684552"/>
              </p:ext>
            </p:extLst>
          </p:nvPr>
        </p:nvGraphicFramePr>
        <p:xfrm>
          <a:off x="2604555" y="5418535"/>
          <a:ext cx="897137" cy="365760"/>
        </p:xfrm>
        <a:graphic>
          <a:graphicData uri="http://schemas.openxmlformats.org/drawingml/2006/table">
            <a:tbl>
              <a:tblPr firstRow="1" bandRow="1">
                <a:tableStyleId>{5C22544A-7EE6-4342-B048-85BDC9FD1C3A}</a:tableStyleId>
              </a:tblPr>
              <a:tblGrid>
                <a:gridCol w="299046">
                  <a:extLst>
                    <a:ext uri="{9D8B030D-6E8A-4147-A177-3AD203B41FA5}">
                      <a16:colId xmlns:a16="http://schemas.microsoft.com/office/drawing/2014/main" val="3828119616"/>
                    </a:ext>
                  </a:extLst>
                </a:gridCol>
                <a:gridCol w="318982">
                  <a:extLst>
                    <a:ext uri="{9D8B030D-6E8A-4147-A177-3AD203B41FA5}">
                      <a16:colId xmlns:a16="http://schemas.microsoft.com/office/drawing/2014/main" val="2015051656"/>
                    </a:ext>
                  </a:extLst>
                </a:gridCol>
                <a:gridCol w="279109">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sp>
        <p:nvSpPr>
          <p:cNvPr id="81" name="CuadroTexto 80"/>
          <p:cNvSpPr txBox="1"/>
          <p:nvPr/>
        </p:nvSpPr>
        <p:spPr>
          <a:xfrm>
            <a:off x="2265238" y="4533692"/>
            <a:ext cx="351692" cy="654294"/>
          </a:xfrm>
          <a:prstGeom prst="rect">
            <a:avLst/>
          </a:prstGeom>
          <a:noFill/>
        </p:spPr>
        <p:txBody>
          <a:bodyPr wrap="square" rtlCol="0">
            <a:spAutoFit/>
          </a:bodyPr>
          <a:lstStyle/>
          <a:p>
            <a:r>
              <a:rPr lang="es-AR" dirty="0" smtClean="0"/>
              <a:t>…</a:t>
            </a:r>
            <a:endParaRPr lang="es-MX" dirty="0"/>
          </a:p>
        </p:txBody>
      </p:sp>
      <p:cxnSp>
        <p:nvCxnSpPr>
          <p:cNvPr id="82" name="Conector recto de flecha 81"/>
          <p:cNvCxnSpPr>
            <a:endCxn id="77" idx="0"/>
          </p:cNvCxnSpPr>
          <p:nvPr/>
        </p:nvCxnSpPr>
        <p:spPr>
          <a:xfrm>
            <a:off x="2979647" y="4016917"/>
            <a:ext cx="782118" cy="4874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3" name="CuadroTexto 82"/>
          <p:cNvSpPr txBox="1"/>
          <p:nvPr/>
        </p:nvSpPr>
        <p:spPr>
          <a:xfrm>
            <a:off x="5576907" y="4504355"/>
            <a:ext cx="3361312" cy="369332"/>
          </a:xfrm>
          <a:prstGeom prst="rect">
            <a:avLst/>
          </a:prstGeom>
          <a:noFill/>
        </p:spPr>
        <p:txBody>
          <a:bodyPr wrap="square" rtlCol="0">
            <a:spAutoFit/>
          </a:bodyPr>
          <a:lstStyle/>
          <a:p>
            <a:r>
              <a:rPr lang="es-AR" dirty="0" smtClean="0"/>
              <a:t>…   …   …..</a:t>
            </a:r>
            <a:endParaRPr lang="es-MX" dirty="0"/>
          </a:p>
        </p:txBody>
      </p:sp>
      <p:sp>
        <p:nvSpPr>
          <p:cNvPr id="84" name="CuadroTexto 83"/>
          <p:cNvSpPr txBox="1"/>
          <p:nvPr/>
        </p:nvSpPr>
        <p:spPr>
          <a:xfrm>
            <a:off x="3878250" y="4853062"/>
            <a:ext cx="351692" cy="654294"/>
          </a:xfrm>
          <a:prstGeom prst="rect">
            <a:avLst/>
          </a:prstGeom>
          <a:noFill/>
        </p:spPr>
        <p:txBody>
          <a:bodyPr wrap="square" rtlCol="0">
            <a:spAutoFit/>
          </a:bodyPr>
          <a:lstStyle/>
          <a:p>
            <a:r>
              <a:rPr lang="es-AR" dirty="0" smtClean="0"/>
              <a:t>…</a:t>
            </a:r>
            <a:endParaRPr lang="es-MX" dirty="0"/>
          </a:p>
        </p:txBody>
      </p:sp>
      <p:graphicFrame>
        <p:nvGraphicFramePr>
          <p:cNvPr id="85" name="Tabla 84"/>
          <p:cNvGraphicFramePr>
            <a:graphicFrameLocks noGrp="1"/>
          </p:cNvGraphicFramePr>
          <p:nvPr>
            <p:extLst>
              <p:ext uri="{D42A27DB-BD31-4B8C-83A1-F6EECF244321}">
                <p14:modId xmlns:p14="http://schemas.microsoft.com/office/powerpoint/2010/main" val="3077016900"/>
              </p:ext>
            </p:extLst>
          </p:nvPr>
        </p:nvGraphicFramePr>
        <p:xfrm>
          <a:off x="4455262" y="5439888"/>
          <a:ext cx="897137" cy="365760"/>
        </p:xfrm>
        <a:graphic>
          <a:graphicData uri="http://schemas.openxmlformats.org/drawingml/2006/table">
            <a:tbl>
              <a:tblPr firstRow="1" bandRow="1">
                <a:tableStyleId>{5C22544A-7EE6-4342-B048-85BDC9FD1C3A}</a:tableStyleId>
              </a:tblPr>
              <a:tblGrid>
                <a:gridCol w="299046">
                  <a:extLst>
                    <a:ext uri="{9D8B030D-6E8A-4147-A177-3AD203B41FA5}">
                      <a16:colId xmlns:a16="http://schemas.microsoft.com/office/drawing/2014/main" val="3828119616"/>
                    </a:ext>
                  </a:extLst>
                </a:gridCol>
                <a:gridCol w="318982">
                  <a:extLst>
                    <a:ext uri="{9D8B030D-6E8A-4147-A177-3AD203B41FA5}">
                      <a16:colId xmlns:a16="http://schemas.microsoft.com/office/drawing/2014/main" val="2015051656"/>
                    </a:ext>
                  </a:extLst>
                </a:gridCol>
                <a:gridCol w="279109">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sp>
        <p:nvSpPr>
          <p:cNvPr id="86" name="CuadroTexto 85"/>
          <p:cNvSpPr txBox="1"/>
          <p:nvPr/>
        </p:nvSpPr>
        <p:spPr>
          <a:xfrm>
            <a:off x="3966392" y="5315146"/>
            <a:ext cx="351692" cy="654294"/>
          </a:xfrm>
          <a:prstGeom prst="rect">
            <a:avLst/>
          </a:prstGeom>
          <a:noFill/>
        </p:spPr>
        <p:txBody>
          <a:bodyPr wrap="square" rtlCol="0">
            <a:spAutoFit/>
          </a:bodyPr>
          <a:lstStyle/>
          <a:p>
            <a:r>
              <a:rPr lang="es-AR" dirty="0" smtClean="0"/>
              <a:t>…</a:t>
            </a:r>
            <a:endParaRPr lang="es-MX" dirty="0"/>
          </a:p>
        </p:txBody>
      </p:sp>
      <p:cxnSp>
        <p:nvCxnSpPr>
          <p:cNvPr id="87" name="Conector recto 86"/>
          <p:cNvCxnSpPr/>
          <p:nvPr/>
        </p:nvCxnSpPr>
        <p:spPr>
          <a:xfrm flipV="1">
            <a:off x="10054840" y="5555065"/>
            <a:ext cx="1298960" cy="382553"/>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8" name="Conector recto 87"/>
          <p:cNvCxnSpPr>
            <a:stCxn id="86" idx="2"/>
          </p:cNvCxnSpPr>
          <p:nvPr/>
        </p:nvCxnSpPr>
        <p:spPr>
          <a:xfrm flipV="1">
            <a:off x="4142238" y="5418535"/>
            <a:ext cx="1245469" cy="550905"/>
          </a:xfrm>
          <a:prstGeom prst="line">
            <a:avLst/>
          </a:prstGeom>
          <a:ln w="635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688967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Si lo resuelvo con Búsqueda Exhaustiva el chequeo de las restricciones lo hago al final de la exploración de todas las posibles  soluciones.</a:t>
            </a:r>
          </a:p>
          <a:p>
            <a:pPr marL="0" indent="0">
              <a:buNone/>
            </a:pPr>
            <a:endParaRPr lang="es-AR" dirty="0"/>
          </a:p>
          <a:p>
            <a:pPr marL="0" indent="0">
              <a:buNone/>
            </a:pPr>
            <a:r>
              <a:rPr lang="es-AR" dirty="0" smtClean="0"/>
              <a:t>En el ejemplo, analizo las 216 posibles soluciones y me quedo con aquellas que no supera el umbral, pero ya exploré TODO el espacio de posibles soluciones!!!</a:t>
            </a:r>
            <a:endParaRPr lang="es-MX" dirty="0"/>
          </a:p>
        </p:txBody>
      </p:sp>
    </p:spTree>
    <p:extLst>
      <p:ext uri="{BB962C8B-B14F-4D97-AF65-F5344CB8AC3E}">
        <p14:creationId xmlns:p14="http://schemas.microsoft.com/office/powerpoint/2010/main" val="171212980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Salida esperada: 20 posibilidades</a:t>
            </a:r>
            <a:endParaRPr lang="es-MX" dirty="0"/>
          </a:p>
        </p:txBody>
      </p:sp>
      <p:sp>
        <p:nvSpPr>
          <p:cNvPr id="5" name="CuadroTexto 4"/>
          <p:cNvSpPr txBox="1"/>
          <p:nvPr/>
        </p:nvSpPr>
        <p:spPr>
          <a:xfrm>
            <a:off x="718457" y="1358537"/>
            <a:ext cx="2495006" cy="4401205"/>
          </a:xfrm>
          <a:prstGeom prst="rect">
            <a:avLst/>
          </a:prstGeom>
          <a:noFill/>
        </p:spPr>
        <p:txBody>
          <a:bodyPr wrap="square" rtlCol="0">
            <a:spAutoFit/>
          </a:bodyPr>
          <a:lstStyle/>
          <a:p>
            <a:r>
              <a:rPr lang="es-MX" sz="1400" dirty="0"/>
              <a:t>[1, 1, 1]</a:t>
            </a:r>
          </a:p>
          <a:p>
            <a:r>
              <a:rPr lang="es-MX" sz="1400" dirty="0"/>
              <a:t>[1, 1, 2]</a:t>
            </a:r>
          </a:p>
          <a:p>
            <a:r>
              <a:rPr lang="es-MX" sz="1400" dirty="0"/>
              <a:t>[1, 1, 3]</a:t>
            </a:r>
          </a:p>
          <a:p>
            <a:r>
              <a:rPr lang="es-MX" sz="1400" dirty="0"/>
              <a:t>[1, 1, 4]</a:t>
            </a:r>
          </a:p>
          <a:p>
            <a:r>
              <a:rPr lang="es-MX" sz="1400" dirty="0"/>
              <a:t>[1, 2, 1]</a:t>
            </a:r>
          </a:p>
          <a:p>
            <a:r>
              <a:rPr lang="es-MX" sz="1400" dirty="0"/>
              <a:t>[1, 2, 2]</a:t>
            </a:r>
          </a:p>
          <a:p>
            <a:r>
              <a:rPr lang="es-MX" sz="1400" dirty="0"/>
              <a:t>[1, 2, 3]</a:t>
            </a:r>
          </a:p>
          <a:p>
            <a:r>
              <a:rPr lang="es-MX" sz="1400" dirty="0"/>
              <a:t>[1, 3, 1]</a:t>
            </a:r>
          </a:p>
          <a:p>
            <a:r>
              <a:rPr lang="es-MX" sz="1400" dirty="0"/>
              <a:t>[1, 3, 2]</a:t>
            </a:r>
          </a:p>
          <a:p>
            <a:r>
              <a:rPr lang="es-MX" sz="1400" dirty="0"/>
              <a:t>[1, 4, 1]</a:t>
            </a:r>
          </a:p>
          <a:p>
            <a:r>
              <a:rPr lang="es-MX" sz="1400" dirty="0"/>
              <a:t>[2, 1, 1]</a:t>
            </a:r>
          </a:p>
          <a:p>
            <a:r>
              <a:rPr lang="es-MX" sz="1400" dirty="0"/>
              <a:t>[2, 1, 2]</a:t>
            </a:r>
          </a:p>
          <a:p>
            <a:r>
              <a:rPr lang="es-MX" sz="1400" dirty="0"/>
              <a:t>[2, 1, 3]</a:t>
            </a:r>
          </a:p>
          <a:p>
            <a:r>
              <a:rPr lang="es-MX" sz="1400" dirty="0"/>
              <a:t>[2, 2, 1]</a:t>
            </a:r>
          </a:p>
          <a:p>
            <a:r>
              <a:rPr lang="es-MX" sz="1400" dirty="0"/>
              <a:t>[2, 2, 2]</a:t>
            </a:r>
          </a:p>
          <a:p>
            <a:r>
              <a:rPr lang="es-MX" sz="1400" dirty="0"/>
              <a:t>[2, 3, 1]</a:t>
            </a:r>
          </a:p>
          <a:p>
            <a:r>
              <a:rPr lang="es-MX" sz="1400" dirty="0"/>
              <a:t>[3, 1, 1]</a:t>
            </a:r>
          </a:p>
          <a:p>
            <a:r>
              <a:rPr lang="es-MX" sz="1400" dirty="0"/>
              <a:t>[3, 1, 2]</a:t>
            </a:r>
          </a:p>
          <a:p>
            <a:r>
              <a:rPr lang="es-MX" sz="1400" dirty="0"/>
              <a:t>[3, 2, 1]</a:t>
            </a:r>
          </a:p>
          <a:p>
            <a:r>
              <a:rPr lang="es-MX" sz="1400" dirty="0"/>
              <a:t>[4, 1, 1]</a:t>
            </a:r>
          </a:p>
        </p:txBody>
      </p:sp>
    </p:spTree>
    <p:extLst>
      <p:ext uri="{BB962C8B-B14F-4D97-AF65-F5344CB8AC3E}">
        <p14:creationId xmlns:p14="http://schemas.microsoft.com/office/powerpoint/2010/main" val="366572854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Código Java</a:t>
            </a:r>
          </a:p>
        </p:txBody>
      </p:sp>
      <p:pic>
        <p:nvPicPr>
          <p:cNvPr id="4" name="Imagen 3"/>
          <p:cNvPicPr>
            <a:picLocks noChangeAspect="1"/>
          </p:cNvPicPr>
          <p:nvPr/>
        </p:nvPicPr>
        <p:blipFill>
          <a:blip r:embed="rId2"/>
          <a:stretch>
            <a:fillRect/>
          </a:stretch>
        </p:blipFill>
        <p:spPr>
          <a:xfrm>
            <a:off x="949778" y="2286000"/>
            <a:ext cx="8724900" cy="4572000"/>
          </a:xfrm>
          <a:prstGeom prst="rect">
            <a:avLst/>
          </a:prstGeom>
        </p:spPr>
      </p:pic>
      <p:sp>
        <p:nvSpPr>
          <p:cNvPr id="5" name="Rectángulo 4"/>
          <p:cNvSpPr/>
          <p:nvPr/>
        </p:nvSpPr>
        <p:spPr>
          <a:xfrm>
            <a:off x="1054280" y="2811463"/>
            <a:ext cx="8886554" cy="2062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1054280" y="5105310"/>
            <a:ext cx="8886554" cy="2289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1054280" y="5368020"/>
            <a:ext cx="8886554" cy="1297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051059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b="1" dirty="0"/>
          </a:p>
        </p:txBody>
      </p:sp>
      <p:sp>
        <p:nvSpPr>
          <p:cNvPr id="3" name="Marcador de contenido 2"/>
          <p:cNvSpPr>
            <a:spLocks noGrp="1"/>
          </p:cNvSpPr>
          <p:nvPr>
            <p:ph idx="1"/>
          </p:nvPr>
        </p:nvSpPr>
        <p:spPr/>
        <p:txBody>
          <a:bodyPr/>
          <a:lstStyle/>
          <a:p>
            <a:pPr marL="0" indent="0" algn="just">
              <a:buNone/>
            </a:pPr>
            <a:r>
              <a:rPr lang="es-AR" dirty="0" smtClean="0"/>
              <a:t>Muchos juegos se pueden resolver explorando un grafo implícito. Es decir se explora un espacio de soluciones generadas implícitamente por un grafo.</a:t>
            </a:r>
          </a:p>
          <a:p>
            <a:pPr marL="0" indent="0">
              <a:buNone/>
            </a:pPr>
            <a:endParaRPr lang="es-AR" dirty="0" smtClean="0"/>
          </a:p>
          <a:p>
            <a:pPr marL="0" indent="0">
              <a:buNone/>
            </a:pPr>
            <a:r>
              <a:rPr lang="es-AR" dirty="0" smtClean="0"/>
              <a:t>Ese “grafo” representa en sus nodos una solución parcial del problema. </a:t>
            </a:r>
          </a:p>
          <a:p>
            <a:pPr marL="0" indent="0" algn="just">
              <a:buNone/>
            </a:pPr>
            <a:r>
              <a:rPr lang="es-AR" dirty="0" smtClean="0"/>
              <a:t>El nodo raíz representa la configuración inicial del problema. Hay un eje desde un nodo n1 hacia n2 (n1-&gt;n2) si desde n1 se puede ir a n2 aplicando una regla de juego (que lleve a un estado válido).</a:t>
            </a:r>
            <a:endParaRPr lang="es-AR" dirty="0"/>
          </a:p>
        </p:txBody>
      </p:sp>
    </p:spTree>
    <p:extLst>
      <p:ext uri="{BB962C8B-B14F-4D97-AF65-F5344CB8AC3E}">
        <p14:creationId xmlns:p14="http://schemas.microsoft.com/office/powerpoint/2010/main" val="376272380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Código Java</a:t>
            </a:r>
          </a:p>
        </p:txBody>
      </p:sp>
      <p:pic>
        <p:nvPicPr>
          <p:cNvPr id="4" name="Imagen 3"/>
          <p:cNvPicPr>
            <a:picLocks noChangeAspect="1"/>
          </p:cNvPicPr>
          <p:nvPr/>
        </p:nvPicPr>
        <p:blipFill>
          <a:blip r:embed="rId2"/>
          <a:stretch>
            <a:fillRect/>
          </a:stretch>
        </p:blipFill>
        <p:spPr>
          <a:xfrm>
            <a:off x="949778" y="2286000"/>
            <a:ext cx="8724900" cy="4572000"/>
          </a:xfrm>
          <a:prstGeom prst="rect">
            <a:avLst/>
          </a:prstGeom>
        </p:spPr>
      </p:pic>
      <p:sp>
        <p:nvSpPr>
          <p:cNvPr id="5" name="Rectángulo 4"/>
          <p:cNvSpPr/>
          <p:nvPr/>
        </p:nvSpPr>
        <p:spPr>
          <a:xfrm>
            <a:off x="1054280" y="2811463"/>
            <a:ext cx="8886554" cy="2062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401125270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Código Java</a:t>
            </a:r>
          </a:p>
        </p:txBody>
      </p:sp>
      <p:pic>
        <p:nvPicPr>
          <p:cNvPr id="4" name="Imagen 3"/>
          <p:cNvPicPr>
            <a:picLocks noChangeAspect="1"/>
          </p:cNvPicPr>
          <p:nvPr/>
        </p:nvPicPr>
        <p:blipFill>
          <a:blip r:embed="rId2"/>
          <a:stretch>
            <a:fillRect/>
          </a:stretch>
        </p:blipFill>
        <p:spPr>
          <a:xfrm>
            <a:off x="949778" y="2286000"/>
            <a:ext cx="8724900" cy="4572000"/>
          </a:xfrm>
          <a:prstGeom prst="rect">
            <a:avLst/>
          </a:prstGeom>
        </p:spPr>
      </p:pic>
    </p:spTree>
    <p:extLst>
      <p:ext uri="{BB962C8B-B14F-4D97-AF65-F5344CB8AC3E}">
        <p14:creationId xmlns:p14="http://schemas.microsoft.com/office/powerpoint/2010/main" val="32473656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smtClean="0"/>
              <a:t>Técnicas </a:t>
            </a:r>
            <a:r>
              <a:rPr lang="es-AR" b="1" dirty="0" err="1" smtClean="0"/>
              <a:t>Backtracking</a:t>
            </a:r>
            <a:endParaRPr lang="es-MX" b="1" dirty="0"/>
          </a:p>
        </p:txBody>
      </p:sp>
      <p:sp>
        <p:nvSpPr>
          <p:cNvPr id="3" name="Marcador de contenido 2"/>
          <p:cNvSpPr>
            <a:spLocks noGrp="1"/>
          </p:cNvSpPr>
          <p:nvPr>
            <p:ph idx="1"/>
          </p:nvPr>
        </p:nvSpPr>
        <p:spPr/>
        <p:txBody>
          <a:bodyPr>
            <a:normAutofit/>
          </a:bodyPr>
          <a:lstStyle/>
          <a:p>
            <a:pPr marL="0" indent="0" algn="just">
              <a:buNone/>
            </a:pPr>
            <a:r>
              <a:rPr lang="es-AR" dirty="0" smtClean="0"/>
              <a:t>Ante la presencia de restricciones, pueden aprovecharlas para no explorar todo el grafo de soluciones y PODAR aquellos nodos que no conducen a la solución. </a:t>
            </a:r>
          </a:p>
          <a:p>
            <a:pPr marL="0" indent="0">
              <a:buNone/>
            </a:pPr>
            <a:endParaRPr lang="es-AR" dirty="0"/>
          </a:p>
          <a:p>
            <a:pPr marL="0" indent="0">
              <a:buNone/>
            </a:pPr>
            <a:r>
              <a:rPr lang="es-AR" dirty="0" smtClean="0"/>
              <a:t>Ahí en donde  las técnicas de </a:t>
            </a:r>
            <a:r>
              <a:rPr lang="es-AR" dirty="0" err="1" smtClean="0"/>
              <a:t>Backtracking</a:t>
            </a:r>
            <a:r>
              <a:rPr lang="es-AR" dirty="0" smtClean="0"/>
              <a:t> entran en juego:  no expande innecesariamente nodos que ya se saben (gracias a la restricción) no conducirán a la solución. </a:t>
            </a:r>
          </a:p>
          <a:p>
            <a:pPr marL="0" indent="0">
              <a:buNone/>
            </a:pPr>
            <a:endParaRPr lang="es-AR" dirty="0"/>
          </a:p>
          <a:p>
            <a:pPr marL="0" indent="0">
              <a:buNone/>
            </a:pPr>
            <a:endParaRPr lang="es-AR" dirty="0" smtClean="0"/>
          </a:p>
        </p:txBody>
      </p:sp>
    </p:spTree>
    <p:extLst>
      <p:ext uri="{BB962C8B-B14F-4D97-AF65-F5344CB8AC3E}">
        <p14:creationId xmlns:p14="http://schemas.microsoft.com/office/powerpoint/2010/main" val="42000533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err="1" smtClean="0"/>
              <a:t>Backtracking</a:t>
            </a:r>
            <a:endParaRPr lang="es-MX" b="1" dirty="0"/>
          </a:p>
        </p:txBody>
      </p:sp>
      <p:sp>
        <p:nvSpPr>
          <p:cNvPr id="3" name="Marcador de contenido 2"/>
          <p:cNvSpPr>
            <a:spLocks noGrp="1"/>
          </p:cNvSpPr>
          <p:nvPr>
            <p:ph idx="1"/>
          </p:nvPr>
        </p:nvSpPr>
        <p:spPr/>
        <p:txBody>
          <a:bodyPr>
            <a:normAutofit/>
          </a:bodyPr>
          <a:lstStyle/>
          <a:p>
            <a:pPr marL="0" indent="0">
              <a:buNone/>
            </a:pPr>
            <a:r>
              <a:rPr lang="es-AR" dirty="0" smtClean="0"/>
              <a:t>Código Java</a:t>
            </a:r>
          </a:p>
          <a:p>
            <a:pPr marL="0" indent="0">
              <a:buNone/>
            </a:pPr>
            <a:endParaRPr lang="es-AR" dirty="0" smtClean="0"/>
          </a:p>
          <a:p>
            <a:pPr marL="0" indent="0">
              <a:buNone/>
            </a:pPr>
            <a:r>
              <a:rPr lang="es-AR"/>
              <a:t>Cómo </a:t>
            </a:r>
            <a:r>
              <a:rPr lang="es-AR" dirty="0" smtClean="0"/>
              <a:t>puedo evitar no expandir más un nodo?</a:t>
            </a:r>
          </a:p>
          <a:p>
            <a:pPr marL="0" indent="0">
              <a:buNone/>
            </a:pPr>
            <a:endParaRPr lang="es-AR" dirty="0"/>
          </a:p>
          <a:p>
            <a:pPr marL="0" indent="0">
              <a:buNone/>
            </a:pPr>
            <a:r>
              <a:rPr lang="es-AR" dirty="0" err="1" smtClean="0"/>
              <a:t>Rta</a:t>
            </a:r>
            <a:r>
              <a:rPr lang="es-AR" dirty="0" smtClean="0"/>
              <a:t>: Un nodo intermedio ya lleva acumulado valores. En el mejor de los escenarios completará con números bajos, es decir “1” en lo que falta. Si esa sumatoria de valores actuales junto con faltantes*1 supera el umbral, imposible seguir.</a:t>
            </a:r>
          </a:p>
          <a:p>
            <a:pPr marL="514350" indent="-514350">
              <a:buAutoNum type="alphaLcParenR"/>
            </a:pPr>
            <a:endParaRPr lang="es-AR" dirty="0"/>
          </a:p>
        </p:txBody>
      </p:sp>
    </p:spTree>
    <p:extLst>
      <p:ext uri="{BB962C8B-B14F-4D97-AF65-F5344CB8AC3E}">
        <p14:creationId xmlns:p14="http://schemas.microsoft.com/office/powerpoint/2010/main" val="31729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arn(inVertical)">
                                      <p:cBhvr>
                                        <p:cTn id="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r>
              <a:rPr lang="es-AR" dirty="0" err="1" smtClean="0"/>
              <a:t>Codigo</a:t>
            </a:r>
            <a:r>
              <a:rPr lang="es-AR" dirty="0" smtClean="0"/>
              <a:t> Java  (</a:t>
            </a:r>
            <a:r>
              <a:rPr lang="es-AR" dirty="0" err="1" smtClean="0"/>
              <a:t>Backtracking</a:t>
            </a:r>
            <a:r>
              <a:rPr lang="es-AR" dirty="0" smtClean="0"/>
              <a:t> chequea la restricción en otro momento)</a:t>
            </a:r>
            <a:endParaRPr lang="es-MX" dirty="0"/>
          </a:p>
        </p:txBody>
      </p:sp>
    </p:spTree>
    <p:extLst>
      <p:ext uri="{BB962C8B-B14F-4D97-AF65-F5344CB8AC3E}">
        <p14:creationId xmlns:p14="http://schemas.microsoft.com/office/powerpoint/2010/main" val="420476879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838200" y="1027906"/>
            <a:ext cx="8924925" cy="4991100"/>
          </a:xfrm>
          <a:prstGeom prst="rect">
            <a:avLst/>
          </a:prstGeom>
        </p:spPr>
      </p:pic>
      <p:sp>
        <p:nvSpPr>
          <p:cNvPr id="5" name="Rectángulo 4"/>
          <p:cNvSpPr/>
          <p:nvPr/>
        </p:nvSpPr>
        <p:spPr>
          <a:xfrm>
            <a:off x="876571" y="1489166"/>
            <a:ext cx="8886554" cy="13831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876571" y="2981858"/>
            <a:ext cx="8886554" cy="951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876571" y="4152060"/>
            <a:ext cx="8886554" cy="164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7730851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838200" y="1027906"/>
            <a:ext cx="8924925" cy="4991100"/>
          </a:xfrm>
          <a:prstGeom prst="rect">
            <a:avLst/>
          </a:prstGeom>
        </p:spPr>
      </p:pic>
      <p:sp>
        <p:nvSpPr>
          <p:cNvPr id="6" name="Rectángulo 5"/>
          <p:cNvSpPr/>
          <p:nvPr/>
        </p:nvSpPr>
        <p:spPr>
          <a:xfrm>
            <a:off x="876571" y="2981858"/>
            <a:ext cx="8886554" cy="9511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876571" y="4152060"/>
            <a:ext cx="8886554" cy="164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1247467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838200" y="1027906"/>
            <a:ext cx="8924925" cy="4991100"/>
          </a:xfrm>
          <a:prstGeom prst="rect">
            <a:avLst/>
          </a:prstGeom>
        </p:spPr>
      </p:pic>
      <p:sp>
        <p:nvSpPr>
          <p:cNvPr id="7" name="Rectángulo 6"/>
          <p:cNvSpPr/>
          <p:nvPr/>
        </p:nvSpPr>
        <p:spPr>
          <a:xfrm>
            <a:off x="876571" y="4152060"/>
            <a:ext cx="8886554" cy="164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5358409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838200" y="1027906"/>
            <a:ext cx="8924925" cy="4991100"/>
          </a:xfrm>
          <a:prstGeom prst="rect">
            <a:avLst/>
          </a:prstGeom>
        </p:spPr>
      </p:pic>
    </p:spTree>
    <p:extLst>
      <p:ext uri="{BB962C8B-B14F-4D97-AF65-F5344CB8AC3E}">
        <p14:creationId xmlns:p14="http://schemas.microsoft.com/office/powerpoint/2010/main" val="183823562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err="1" smtClean="0"/>
              <a:t>Backtracking</a:t>
            </a:r>
            <a:r>
              <a:rPr lang="es-AR" dirty="0" smtClean="0"/>
              <a:t>  + Programación Dinámica</a:t>
            </a:r>
            <a:endParaRPr lang="es-MX" dirty="0"/>
          </a:p>
        </p:txBody>
      </p:sp>
      <p:sp>
        <p:nvSpPr>
          <p:cNvPr id="3" name="Marcador de contenido 2"/>
          <p:cNvSpPr>
            <a:spLocks noGrp="1"/>
          </p:cNvSpPr>
          <p:nvPr>
            <p:ph idx="1"/>
          </p:nvPr>
        </p:nvSpPr>
        <p:spPr/>
        <p:txBody>
          <a:bodyPr>
            <a:normAutofit/>
          </a:bodyPr>
          <a:lstStyle/>
          <a:p>
            <a:pPr marL="0" indent="0">
              <a:buNone/>
            </a:pPr>
            <a:r>
              <a:rPr lang="es-AR" dirty="0" smtClean="0"/>
              <a:t>Código Java</a:t>
            </a:r>
          </a:p>
          <a:p>
            <a:pPr marL="0" indent="0">
              <a:buNone/>
            </a:pPr>
            <a:endParaRPr lang="es-AR" dirty="0" smtClean="0"/>
          </a:p>
          <a:p>
            <a:pPr marL="0" indent="0">
              <a:buNone/>
            </a:pPr>
            <a:r>
              <a:rPr lang="es-AR" dirty="0" smtClean="0"/>
              <a:t>Y si no recalculamos la suma del nodo cada vez?</a:t>
            </a:r>
          </a:p>
          <a:p>
            <a:pPr marL="0" indent="0">
              <a:buNone/>
            </a:pPr>
            <a:endParaRPr lang="es-AR" dirty="0"/>
          </a:p>
          <a:p>
            <a:pPr marL="0" indent="0">
              <a:buNone/>
            </a:pPr>
            <a:r>
              <a:rPr lang="es-AR" dirty="0" smtClean="0"/>
              <a:t>Por qué calcular tantas veces la suma. Agreguémoslo como parámetro =&gt; ahí estamos introduciendo programación dinámica</a:t>
            </a:r>
          </a:p>
          <a:p>
            <a:pPr marL="514350" indent="-514350">
              <a:buAutoNum type="alphaLcParenR"/>
            </a:pPr>
            <a:endParaRPr lang="es-AR" dirty="0"/>
          </a:p>
        </p:txBody>
      </p:sp>
    </p:spTree>
    <p:extLst>
      <p:ext uri="{BB962C8B-B14F-4D97-AF65-F5344CB8AC3E}">
        <p14:creationId xmlns:p14="http://schemas.microsoft.com/office/powerpoint/2010/main" val="25634995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Ejemplo 1: Dado un número que indica la cantidad de veces que voy a tirar un dado, indicar todas las posibles valores que pueden obtenerse. Si </a:t>
            </a:r>
            <a:r>
              <a:rPr lang="es-AR" dirty="0" err="1" smtClean="0"/>
              <a:t>tirarDado</a:t>
            </a:r>
            <a:r>
              <a:rPr lang="es-AR" dirty="0" smtClean="0"/>
              <a:t>(3) tendríamos </a:t>
            </a:r>
            <a:endParaRPr lang="es-MX" dirty="0"/>
          </a:p>
        </p:txBody>
      </p:sp>
      <p:graphicFrame>
        <p:nvGraphicFramePr>
          <p:cNvPr id="4" name="Tabla 3"/>
          <p:cNvGraphicFramePr>
            <a:graphicFrameLocks noGrp="1"/>
          </p:cNvGraphicFramePr>
          <p:nvPr>
            <p:extLst>
              <p:ext uri="{D42A27DB-BD31-4B8C-83A1-F6EECF244321}">
                <p14:modId xmlns:p14="http://schemas.microsoft.com/office/powerpoint/2010/main" val="2971495151"/>
              </p:ext>
            </p:extLst>
          </p:nvPr>
        </p:nvGraphicFramePr>
        <p:xfrm>
          <a:off x="4951827" y="2700995"/>
          <a:ext cx="1913207" cy="365760"/>
        </p:xfrm>
        <a:graphic>
          <a:graphicData uri="http://schemas.openxmlformats.org/drawingml/2006/table">
            <a:tbl>
              <a:tblPr firstRow="1" bandRow="1">
                <a:tableStyleId>{5C22544A-7EE6-4342-B048-85BDC9FD1C3A}</a:tableStyleId>
              </a:tblPr>
              <a:tblGrid>
                <a:gridCol w="637736">
                  <a:extLst>
                    <a:ext uri="{9D8B030D-6E8A-4147-A177-3AD203B41FA5}">
                      <a16:colId xmlns:a16="http://schemas.microsoft.com/office/drawing/2014/main" val="3828119616"/>
                    </a:ext>
                  </a:extLst>
                </a:gridCol>
                <a:gridCol w="680251">
                  <a:extLst>
                    <a:ext uri="{9D8B030D-6E8A-4147-A177-3AD203B41FA5}">
                      <a16:colId xmlns:a16="http://schemas.microsoft.com/office/drawing/2014/main" val="2015051656"/>
                    </a:ext>
                  </a:extLst>
                </a:gridCol>
                <a:gridCol w="595220">
                  <a:extLst>
                    <a:ext uri="{9D8B030D-6E8A-4147-A177-3AD203B41FA5}">
                      <a16:colId xmlns:a16="http://schemas.microsoft.com/office/drawing/2014/main" val="1040718093"/>
                    </a:ext>
                  </a:extLst>
                </a:gridCol>
              </a:tblGrid>
              <a:tr h="337623">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spTree>
    <p:extLst>
      <p:ext uri="{BB962C8B-B14F-4D97-AF65-F5344CB8AC3E}">
        <p14:creationId xmlns:p14="http://schemas.microsoft.com/office/powerpoint/2010/main" val="310398999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838200" y="1825625"/>
            <a:ext cx="10382250" cy="4181475"/>
          </a:xfrm>
          <a:prstGeom prst="rect">
            <a:avLst/>
          </a:prstGeom>
        </p:spPr>
      </p:pic>
      <p:sp>
        <p:nvSpPr>
          <p:cNvPr id="5" name="Rectángulo 4"/>
          <p:cNvSpPr/>
          <p:nvPr/>
        </p:nvSpPr>
        <p:spPr>
          <a:xfrm>
            <a:off x="994135" y="2185023"/>
            <a:ext cx="10083167" cy="175984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876570" y="4152060"/>
            <a:ext cx="10200731" cy="164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05348709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838200" y="1825625"/>
            <a:ext cx="10382250" cy="4181475"/>
          </a:xfrm>
          <a:prstGeom prst="rect">
            <a:avLst/>
          </a:prstGeom>
        </p:spPr>
      </p:pic>
      <p:sp>
        <p:nvSpPr>
          <p:cNvPr id="6" name="Rectángulo 5"/>
          <p:cNvSpPr/>
          <p:nvPr/>
        </p:nvSpPr>
        <p:spPr>
          <a:xfrm>
            <a:off x="876570" y="4152060"/>
            <a:ext cx="10200731" cy="16478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76245207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838200" y="1825625"/>
            <a:ext cx="10382250" cy="4181475"/>
          </a:xfrm>
          <a:prstGeom prst="rect">
            <a:avLst/>
          </a:prstGeom>
        </p:spPr>
      </p:pic>
    </p:spTree>
    <p:extLst>
      <p:ext uri="{BB962C8B-B14F-4D97-AF65-F5344CB8AC3E}">
        <p14:creationId xmlns:p14="http://schemas.microsoft.com/office/powerpoint/2010/main" val="39677358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Ejemplo: si quiero que no se repitan, es decir no diferenciar si el valor sale en la primera, segunda o n-</a:t>
            </a:r>
            <a:r>
              <a:rPr lang="es-AR" dirty="0" err="1" smtClean="0"/>
              <a:t>esima</a:t>
            </a:r>
            <a:r>
              <a:rPr lang="es-AR" dirty="0" smtClean="0"/>
              <a:t> posición. Es decir, las siguientes soluciones representan lo mismo:</a:t>
            </a:r>
          </a:p>
          <a:p>
            <a:pPr marL="0" indent="0">
              <a:buNone/>
            </a:pPr>
            <a:endParaRPr lang="es-AR" dirty="0"/>
          </a:p>
        </p:txBody>
      </p:sp>
      <p:graphicFrame>
        <p:nvGraphicFramePr>
          <p:cNvPr id="4" name="Tabla 3"/>
          <p:cNvGraphicFramePr>
            <a:graphicFrameLocks noGrp="1"/>
          </p:cNvGraphicFramePr>
          <p:nvPr>
            <p:extLst>
              <p:ext uri="{D42A27DB-BD31-4B8C-83A1-F6EECF244321}">
                <p14:modId xmlns:p14="http://schemas.microsoft.com/office/powerpoint/2010/main" val="3233092130"/>
              </p:ext>
            </p:extLst>
          </p:nvPr>
        </p:nvGraphicFramePr>
        <p:xfrm>
          <a:off x="3321538" y="3350260"/>
          <a:ext cx="5548923" cy="2961640"/>
        </p:xfrm>
        <a:graphic>
          <a:graphicData uri="http://schemas.openxmlformats.org/drawingml/2006/table">
            <a:tbl>
              <a:tblPr firstRow="1" bandRow="1">
                <a:tableStyleId>{5C22544A-7EE6-4342-B048-85BDC9FD1C3A}</a:tableStyleId>
              </a:tblPr>
              <a:tblGrid>
                <a:gridCol w="5548923">
                  <a:extLst>
                    <a:ext uri="{9D8B030D-6E8A-4147-A177-3AD203B41FA5}">
                      <a16:colId xmlns:a16="http://schemas.microsoft.com/office/drawing/2014/main" val="2322640961"/>
                    </a:ext>
                  </a:extLst>
                </a:gridCol>
              </a:tblGrid>
              <a:tr h="149708">
                <a:tc>
                  <a:txBody>
                    <a:bodyPr/>
                    <a:lstStyle/>
                    <a:p>
                      <a:r>
                        <a:rPr lang="es-AR" dirty="0" smtClean="0"/>
                        <a:t>Soluciones</a:t>
                      </a:r>
                      <a:r>
                        <a:rPr lang="es-AR" baseline="0" dirty="0" smtClean="0"/>
                        <a:t> que pueden ser consideradas equivalentes</a:t>
                      </a:r>
                      <a:endParaRPr lang="es-MX" dirty="0"/>
                    </a:p>
                  </a:txBody>
                  <a:tcPr/>
                </a:tc>
                <a:extLst>
                  <a:ext uri="{0D108BD9-81ED-4DB2-BD59-A6C34878D82A}">
                    <a16:rowId xmlns:a16="http://schemas.microsoft.com/office/drawing/2014/main" val="3381321210"/>
                  </a:ext>
                </a:extLst>
              </a:tr>
              <a:tr h="370840">
                <a:tc>
                  <a:txBody>
                    <a:bodyPr/>
                    <a:lstStyle/>
                    <a:p>
                      <a:r>
                        <a:rPr lang="es-AR" dirty="0" smtClean="0"/>
                        <a:t>[1, 1, 2]  [1, 2, 1] [2, 1, 1]</a:t>
                      </a:r>
                      <a:endParaRPr lang="es-MX" dirty="0"/>
                    </a:p>
                  </a:txBody>
                  <a:tcPr/>
                </a:tc>
                <a:extLst>
                  <a:ext uri="{0D108BD9-81ED-4DB2-BD59-A6C34878D82A}">
                    <a16:rowId xmlns:a16="http://schemas.microsoft.com/office/drawing/2014/main" val="3376570565"/>
                  </a:ext>
                </a:extLst>
              </a:tr>
              <a:tr h="370840">
                <a:tc>
                  <a:txBody>
                    <a:bodyPr/>
                    <a:lstStyle/>
                    <a:p>
                      <a:r>
                        <a:rPr lang="es-AR" dirty="0" smtClean="0"/>
                        <a:t>[1, 1, 3] [1, 3, 1] [3, 1, 1]</a:t>
                      </a:r>
                      <a:endParaRPr lang="es-MX" dirty="0"/>
                    </a:p>
                  </a:txBody>
                  <a:tcPr/>
                </a:tc>
                <a:extLst>
                  <a:ext uri="{0D108BD9-81ED-4DB2-BD59-A6C34878D82A}">
                    <a16:rowId xmlns:a16="http://schemas.microsoft.com/office/drawing/2014/main" val="745772216"/>
                  </a:ext>
                </a:extLst>
              </a:tr>
              <a:tr h="370840">
                <a:tc>
                  <a:txBody>
                    <a:bodyPr/>
                    <a:lstStyle/>
                    <a:p>
                      <a:r>
                        <a:rPr lang="es-AR" dirty="0" smtClean="0"/>
                        <a:t>[1, 1, 4] [1, 4, 1] [4, 1, 1]</a:t>
                      </a:r>
                      <a:endParaRPr lang="es-MX" dirty="0"/>
                    </a:p>
                  </a:txBody>
                  <a:tcPr/>
                </a:tc>
                <a:extLst>
                  <a:ext uri="{0D108BD9-81ED-4DB2-BD59-A6C34878D82A}">
                    <a16:rowId xmlns:a16="http://schemas.microsoft.com/office/drawing/2014/main" val="1254969609"/>
                  </a:ext>
                </a:extLst>
              </a:tr>
              <a:tr h="370840">
                <a:tc>
                  <a:txBody>
                    <a:bodyPr/>
                    <a:lstStyle/>
                    <a:p>
                      <a:r>
                        <a:rPr lang="es-AR" dirty="0" smtClean="0"/>
                        <a:t>[1, 2, 2] [2, 1, 2] [2, 2, 1]</a:t>
                      </a:r>
                      <a:endParaRPr lang="es-MX" dirty="0"/>
                    </a:p>
                  </a:txBody>
                  <a:tcPr/>
                </a:tc>
                <a:extLst>
                  <a:ext uri="{0D108BD9-81ED-4DB2-BD59-A6C34878D82A}">
                    <a16:rowId xmlns:a16="http://schemas.microsoft.com/office/drawing/2014/main" val="979962164"/>
                  </a:ext>
                </a:extLst>
              </a:tr>
              <a:tr h="370840">
                <a:tc>
                  <a:txBody>
                    <a:bodyPr/>
                    <a:lstStyle/>
                    <a:p>
                      <a:r>
                        <a:rPr lang="es-AR" dirty="0" smtClean="0"/>
                        <a:t>[1, 2, 3] [1, 3, 2] [2, 1, 3] [2, 3,</a:t>
                      </a:r>
                      <a:r>
                        <a:rPr lang="es-AR" baseline="0" dirty="0" smtClean="0"/>
                        <a:t> 1] </a:t>
                      </a:r>
                      <a:r>
                        <a:rPr lang="es-AR" dirty="0" smtClean="0"/>
                        <a:t>[3, 1, 2]  [3, 2, 1]</a:t>
                      </a:r>
                      <a:endParaRPr lang="es-MX" dirty="0"/>
                    </a:p>
                  </a:txBody>
                  <a:tcPr/>
                </a:tc>
                <a:extLst>
                  <a:ext uri="{0D108BD9-81ED-4DB2-BD59-A6C34878D82A}">
                    <a16:rowId xmlns:a16="http://schemas.microsoft.com/office/drawing/2014/main" val="3917106982"/>
                  </a:ext>
                </a:extLst>
              </a:tr>
              <a:tr h="370840">
                <a:tc>
                  <a:txBody>
                    <a:bodyPr/>
                    <a:lstStyle/>
                    <a:p>
                      <a:r>
                        <a:rPr lang="es-AR" dirty="0" smtClean="0"/>
                        <a:t>[1, 1, 1]</a:t>
                      </a:r>
                      <a:endParaRPr lang="es-MX" dirty="0"/>
                    </a:p>
                  </a:txBody>
                  <a:tcPr/>
                </a:tc>
                <a:extLst>
                  <a:ext uri="{0D108BD9-81ED-4DB2-BD59-A6C34878D82A}">
                    <a16:rowId xmlns:a16="http://schemas.microsoft.com/office/drawing/2014/main" val="2406240684"/>
                  </a:ext>
                </a:extLst>
              </a:tr>
              <a:tr h="370840">
                <a:tc>
                  <a:txBody>
                    <a:bodyPr/>
                    <a:lstStyle/>
                    <a:p>
                      <a:r>
                        <a:rPr lang="es-AR" dirty="0" smtClean="0"/>
                        <a:t>[2, 2, 2]</a:t>
                      </a:r>
                      <a:endParaRPr lang="es-MX" dirty="0"/>
                    </a:p>
                  </a:txBody>
                  <a:tcPr/>
                </a:tc>
                <a:extLst>
                  <a:ext uri="{0D108BD9-81ED-4DB2-BD59-A6C34878D82A}">
                    <a16:rowId xmlns:a16="http://schemas.microsoft.com/office/drawing/2014/main" val="2865039177"/>
                  </a:ext>
                </a:extLst>
              </a:tr>
            </a:tbl>
          </a:graphicData>
        </a:graphic>
      </p:graphicFrame>
    </p:spTree>
    <p:extLst>
      <p:ext uri="{BB962C8B-B14F-4D97-AF65-F5344CB8AC3E}">
        <p14:creationId xmlns:p14="http://schemas.microsoft.com/office/powerpoint/2010/main" val="3979697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¿Cual podría ser la elegida como representativa de cada conjunto? </a:t>
            </a:r>
          </a:p>
          <a:p>
            <a:pPr marL="0" indent="0">
              <a:buNone/>
            </a:pPr>
            <a:r>
              <a:rPr lang="es-AR" dirty="0" smtClean="0"/>
              <a:t>Cuál es fácil de generar? Cuál es la primera que se genera en la exploración?</a:t>
            </a:r>
          </a:p>
          <a:p>
            <a:pPr marL="0" indent="0">
              <a:buNone/>
            </a:pPr>
            <a:endParaRPr lang="es-AR" dirty="0"/>
          </a:p>
        </p:txBody>
      </p:sp>
      <p:graphicFrame>
        <p:nvGraphicFramePr>
          <p:cNvPr id="4" name="Tabla 3"/>
          <p:cNvGraphicFramePr>
            <a:graphicFrameLocks noGrp="1"/>
          </p:cNvGraphicFramePr>
          <p:nvPr>
            <p:extLst>
              <p:ext uri="{D42A27DB-BD31-4B8C-83A1-F6EECF244321}">
                <p14:modId xmlns:p14="http://schemas.microsoft.com/office/powerpoint/2010/main" val="2957298197"/>
              </p:ext>
            </p:extLst>
          </p:nvPr>
        </p:nvGraphicFramePr>
        <p:xfrm>
          <a:off x="3321538" y="3580159"/>
          <a:ext cx="5548923" cy="2966720"/>
        </p:xfrm>
        <a:graphic>
          <a:graphicData uri="http://schemas.openxmlformats.org/drawingml/2006/table">
            <a:tbl>
              <a:tblPr firstRow="1" bandRow="1">
                <a:tableStyleId>{5C22544A-7EE6-4342-B048-85BDC9FD1C3A}</a:tableStyleId>
              </a:tblPr>
              <a:tblGrid>
                <a:gridCol w="5548923">
                  <a:extLst>
                    <a:ext uri="{9D8B030D-6E8A-4147-A177-3AD203B41FA5}">
                      <a16:colId xmlns:a16="http://schemas.microsoft.com/office/drawing/2014/main" val="2322640961"/>
                    </a:ext>
                  </a:extLst>
                </a:gridCol>
              </a:tblGrid>
              <a:tr h="370840">
                <a:tc>
                  <a:txBody>
                    <a:bodyPr/>
                    <a:lstStyle/>
                    <a:p>
                      <a:r>
                        <a:rPr lang="es-AR" dirty="0" smtClean="0"/>
                        <a:t>Soluciones</a:t>
                      </a:r>
                      <a:r>
                        <a:rPr lang="es-AR" baseline="0" dirty="0" smtClean="0"/>
                        <a:t> que pueden ser consideradas equivalentes</a:t>
                      </a:r>
                      <a:endParaRPr lang="es-MX" dirty="0"/>
                    </a:p>
                  </a:txBody>
                  <a:tcPr/>
                </a:tc>
                <a:extLst>
                  <a:ext uri="{0D108BD9-81ED-4DB2-BD59-A6C34878D82A}">
                    <a16:rowId xmlns:a16="http://schemas.microsoft.com/office/drawing/2014/main" val="3381321210"/>
                  </a:ext>
                </a:extLst>
              </a:tr>
              <a:tr h="370840">
                <a:tc>
                  <a:txBody>
                    <a:bodyPr/>
                    <a:lstStyle/>
                    <a:p>
                      <a:r>
                        <a:rPr lang="es-AR" dirty="0" smtClean="0"/>
                        <a:t>[1, 1, 2]  [1, 2, 1] [2, 1, 1]</a:t>
                      </a:r>
                      <a:endParaRPr lang="es-MX" dirty="0"/>
                    </a:p>
                  </a:txBody>
                  <a:tcPr/>
                </a:tc>
                <a:extLst>
                  <a:ext uri="{0D108BD9-81ED-4DB2-BD59-A6C34878D82A}">
                    <a16:rowId xmlns:a16="http://schemas.microsoft.com/office/drawing/2014/main" val="3376570565"/>
                  </a:ext>
                </a:extLst>
              </a:tr>
              <a:tr h="370840">
                <a:tc>
                  <a:txBody>
                    <a:bodyPr/>
                    <a:lstStyle/>
                    <a:p>
                      <a:r>
                        <a:rPr lang="es-AR" dirty="0" smtClean="0"/>
                        <a:t>[1, 1, 3] [1, 3, 1] [3, 1, 1]</a:t>
                      </a:r>
                      <a:endParaRPr lang="es-MX" dirty="0"/>
                    </a:p>
                  </a:txBody>
                  <a:tcPr/>
                </a:tc>
                <a:extLst>
                  <a:ext uri="{0D108BD9-81ED-4DB2-BD59-A6C34878D82A}">
                    <a16:rowId xmlns:a16="http://schemas.microsoft.com/office/drawing/2014/main" val="745772216"/>
                  </a:ext>
                </a:extLst>
              </a:tr>
              <a:tr h="370840">
                <a:tc>
                  <a:txBody>
                    <a:bodyPr/>
                    <a:lstStyle/>
                    <a:p>
                      <a:r>
                        <a:rPr lang="es-AR" dirty="0" smtClean="0"/>
                        <a:t>[1, 1, 4] [1, 4, 1] [4, 1, 1]</a:t>
                      </a:r>
                      <a:endParaRPr lang="es-MX" dirty="0"/>
                    </a:p>
                  </a:txBody>
                  <a:tcPr/>
                </a:tc>
                <a:extLst>
                  <a:ext uri="{0D108BD9-81ED-4DB2-BD59-A6C34878D82A}">
                    <a16:rowId xmlns:a16="http://schemas.microsoft.com/office/drawing/2014/main" val="1254969609"/>
                  </a:ext>
                </a:extLst>
              </a:tr>
              <a:tr h="370840">
                <a:tc>
                  <a:txBody>
                    <a:bodyPr/>
                    <a:lstStyle/>
                    <a:p>
                      <a:r>
                        <a:rPr lang="es-AR" dirty="0" smtClean="0"/>
                        <a:t>[1, 2, 2] [2, 1, 2] [2, 2, 1]</a:t>
                      </a:r>
                      <a:endParaRPr lang="es-MX" dirty="0"/>
                    </a:p>
                  </a:txBody>
                  <a:tcPr/>
                </a:tc>
                <a:extLst>
                  <a:ext uri="{0D108BD9-81ED-4DB2-BD59-A6C34878D82A}">
                    <a16:rowId xmlns:a16="http://schemas.microsoft.com/office/drawing/2014/main" val="979962164"/>
                  </a:ext>
                </a:extLst>
              </a:tr>
              <a:tr h="370840">
                <a:tc>
                  <a:txBody>
                    <a:bodyPr/>
                    <a:lstStyle/>
                    <a:p>
                      <a:r>
                        <a:rPr lang="es-AR" dirty="0" smtClean="0"/>
                        <a:t>[1, 2, 3] [1, 3, 2] [2, 1, 3] [2, 3,</a:t>
                      </a:r>
                      <a:r>
                        <a:rPr lang="es-AR" baseline="0" dirty="0" smtClean="0"/>
                        <a:t> 1] </a:t>
                      </a:r>
                      <a:r>
                        <a:rPr lang="es-AR" dirty="0" smtClean="0"/>
                        <a:t>[3, 1, 2]  [3, 2, 1]</a:t>
                      </a:r>
                      <a:endParaRPr lang="es-MX" dirty="0"/>
                    </a:p>
                  </a:txBody>
                  <a:tcPr/>
                </a:tc>
                <a:extLst>
                  <a:ext uri="{0D108BD9-81ED-4DB2-BD59-A6C34878D82A}">
                    <a16:rowId xmlns:a16="http://schemas.microsoft.com/office/drawing/2014/main" val="3917106982"/>
                  </a:ext>
                </a:extLst>
              </a:tr>
              <a:tr h="370840">
                <a:tc>
                  <a:txBody>
                    <a:bodyPr/>
                    <a:lstStyle/>
                    <a:p>
                      <a:r>
                        <a:rPr lang="es-AR" dirty="0" smtClean="0"/>
                        <a:t>[1, 1, 1]</a:t>
                      </a:r>
                      <a:endParaRPr lang="es-MX" dirty="0"/>
                    </a:p>
                  </a:txBody>
                  <a:tcPr/>
                </a:tc>
                <a:extLst>
                  <a:ext uri="{0D108BD9-81ED-4DB2-BD59-A6C34878D82A}">
                    <a16:rowId xmlns:a16="http://schemas.microsoft.com/office/drawing/2014/main" val="2406240684"/>
                  </a:ext>
                </a:extLst>
              </a:tr>
              <a:tr h="370840">
                <a:tc>
                  <a:txBody>
                    <a:bodyPr/>
                    <a:lstStyle/>
                    <a:p>
                      <a:r>
                        <a:rPr lang="es-AR" dirty="0" smtClean="0"/>
                        <a:t>[2, 2, 2]</a:t>
                      </a:r>
                      <a:endParaRPr lang="es-MX" dirty="0"/>
                    </a:p>
                  </a:txBody>
                  <a:tcPr/>
                </a:tc>
                <a:extLst>
                  <a:ext uri="{0D108BD9-81ED-4DB2-BD59-A6C34878D82A}">
                    <a16:rowId xmlns:a16="http://schemas.microsoft.com/office/drawing/2014/main" val="2865039177"/>
                  </a:ext>
                </a:extLst>
              </a:tr>
            </a:tbl>
          </a:graphicData>
        </a:graphic>
      </p:graphicFrame>
    </p:spTree>
    <p:extLst>
      <p:ext uri="{BB962C8B-B14F-4D97-AF65-F5344CB8AC3E}">
        <p14:creationId xmlns:p14="http://schemas.microsoft.com/office/powerpoint/2010/main" val="24051295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¿Cual podría ser la elegida como representativa de cada conjunto? Cuál es fácil de generar? Cuál es la primera que se genera en la exploración?</a:t>
            </a:r>
          </a:p>
          <a:p>
            <a:pPr marL="0" indent="0">
              <a:buNone/>
            </a:pPr>
            <a:r>
              <a:rPr lang="es-AR" dirty="0" err="1" smtClean="0"/>
              <a:t>Rta</a:t>
            </a:r>
            <a:r>
              <a:rPr lang="es-AR" dirty="0" smtClean="0"/>
              <a:t>: cada uno es una secuencia monótona! (</a:t>
            </a:r>
            <a:r>
              <a:rPr lang="es-AR" dirty="0" err="1" smtClean="0"/>
              <a:t>a</a:t>
            </a:r>
            <a:r>
              <a:rPr lang="es-AR" sz="1800" dirty="0" err="1" smtClean="0"/>
              <a:t>i</a:t>
            </a:r>
            <a:r>
              <a:rPr lang="es-AR" dirty="0" smtClean="0"/>
              <a:t> &lt;= a</a:t>
            </a:r>
            <a:r>
              <a:rPr lang="es-AR" sz="1800" dirty="0" smtClean="0"/>
              <a:t>i+1</a:t>
            </a:r>
            <a:r>
              <a:rPr lang="es-AR" dirty="0" smtClean="0"/>
              <a:t>) </a:t>
            </a:r>
          </a:p>
          <a:p>
            <a:pPr marL="0" indent="0">
              <a:buNone/>
            </a:pPr>
            <a:endParaRPr lang="es-AR" dirty="0"/>
          </a:p>
        </p:txBody>
      </p:sp>
      <p:graphicFrame>
        <p:nvGraphicFramePr>
          <p:cNvPr id="4" name="Tabla 3"/>
          <p:cNvGraphicFramePr>
            <a:graphicFrameLocks noGrp="1"/>
          </p:cNvGraphicFramePr>
          <p:nvPr>
            <p:extLst>
              <p:ext uri="{D42A27DB-BD31-4B8C-83A1-F6EECF244321}">
                <p14:modId xmlns:p14="http://schemas.microsoft.com/office/powerpoint/2010/main" val="541174289"/>
              </p:ext>
            </p:extLst>
          </p:nvPr>
        </p:nvGraphicFramePr>
        <p:xfrm>
          <a:off x="3409182" y="3567096"/>
          <a:ext cx="5548923" cy="2966720"/>
        </p:xfrm>
        <a:graphic>
          <a:graphicData uri="http://schemas.openxmlformats.org/drawingml/2006/table">
            <a:tbl>
              <a:tblPr firstRow="1" bandRow="1">
                <a:tableStyleId>{5C22544A-7EE6-4342-B048-85BDC9FD1C3A}</a:tableStyleId>
              </a:tblPr>
              <a:tblGrid>
                <a:gridCol w="5548923">
                  <a:extLst>
                    <a:ext uri="{9D8B030D-6E8A-4147-A177-3AD203B41FA5}">
                      <a16:colId xmlns:a16="http://schemas.microsoft.com/office/drawing/2014/main" val="2322640961"/>
                    </a:ext>
                  </a:extLst>
                </a:gridCol>
              </a:tblGrid>
              <a:tr h="370840">
                <a:tc>
                  <a:txBody>
                    <a:bodyPr/>
                    <a:lstStyle/>
                    <a:p>
                      <a:r>
                        <a:rPr lang="es-AR" dirty="0" smtClean="0"/>
                        <a:t>Soluciones</a:t>
                      </a:r>
                      <a:r>
                        <a:rPr lang="es-AR" baseline="0" dirty="0" smtClean="0"/>
                        <a:t> que pueden ser consideradas equivalentes</a:t>
                      </a:r>
                      <a:endParaRPr lang="es-MX" dirty="0"/>
                    </a:p>
                  </a:txBody>
                  <a:tcPr/>
                </a:tc>
                <a:extLst>
                  <a:ext uri="{0D108BD9-81ED-4DB2-BD59-A6C34878D82A}">
                    <a16:rowId xmlns:a16="http://schemas.microsoft.com/office/drawing/2014/main" val="3381321210"/>
                  </a:ext>
                </a:extLst>
              </a:tr>
              <a:tr h="370840">
                <a:tc>
                  <a:txBody>
                    <a:bodyPr/>
                    <a:lstStyle/>
                    <a:p>
                      <a:r>
                        <a:rPr lang="es-AR" dirty="0" smtClean="0"/>
                        <a:t>[1, 1, 2]  [1, 2, 1] [2, 1, 1]</a:t>
                      </a:r>
                      <a:endParaRPr lang="es-MX" dirty="0"/>
                    </a:p>
                  </a:txBody>
                  <a:tcPr/>
                </a:tc>
                <a:extLst>
                  <a:ext uri="{0D108BD9-81ED-4DB2-BD59-A6C34878D82A}">
                    <a16:rowId xmlns:a16="http://schemas.microsoft.com/office/drawing/2014/main" val="3376570565"/>
                  </a:ext>
                </a:extLst>
              </a:tr>
              <a:tr h="370840">
                <a:tc>
                  <a:txBody>
                    <a:bodyPr/>
                    <a:lstStyle/>
                    <a:p>
                      <a:r>
                        <a:rPr lang="es-AR" dirty="0" smtClean="0"/>
                        <a:t>[1, 1, 3] [1, 3, 1] [3, 1, 1]</a:t>
                      </a:r>
                      <a:endParaRPr lang="es-MX" dirty="0"/>
                    </a:p>
                  </a:txBody>
                  <a:tcPr/>
                </a:tc>
                <a:extLst>
                  <a:ext uri="{0D108BD9-81ED-4DB2-BD59-A6C34878D82A}">
                    <a16:rowId xmlns:a16="http://schemas.microsoft.com/office/drawing/2014/main" val="745772216"/>
                  </a:ext>
                </a:extLst>
              </a:tr>
              <a:tr h="370840">
                <a:tc>
                  <a:txBody>
                    <a:bodyPr/>
                    <a:lstStyle/>
                    <a:p>
                      <a:r>
                        <a:rPr lang="es-AR" dirty="0" smtClean="0"/>
                        <a:t>[1, 1, 4] [1, 4, 1] [4, 1, 1]</a:t>
                      </a:r>
                      <a:endParaRPr lang="es-MX" dirty="0"/>
                    </a:p>
                  </a:txBody>
                  <a:tcPr/>
                </a:tc>
                <a:extLst>
                  <a:ext uri="{0D108BD9-81ED-4DB2-BD59-A6C34878D82A}">
                    <a16:rowId xmlns:a16="http://schemas.microsoft.com/office/drawing/2014/main" val="1254969609"/>
                  </a:ext>
                </a:extLst>
              </a:tr>
              <a:tr h="370840">
                <a:tc>
                  <a:txBody>
                    <a:bodyPr/>
                    <a:lstStyle/>
                    <a:p>
                      <a:r>
                        <a:rPr lang="es-AR" dirty="0" smtClean="0"/>
                        <a:t>[1, 2, 2] [2, 1, 2] [2, 2, 1]</a:t>
                      </a:r>
                      <a:endParaRPr lang="es-MX" dirty="0"/>
                    </a:p>
                  </a:txBody>
                  <a:tcPr/>
                </a:tc>
                <a:extLst>
                  <a:ext uri="{0D108BD9-81ED-4DB2-BD59-A6C34878D82A}">
                    <a16:rowId xmlns:a16="http://schemas.microsoft.com/office/drawing/2014/main" val="979962164"/>
                  </a:ext>
                </a:extLst>
              </a:tr>
              <a:tr h="370840">
                <a:tc>
                  <a:txBody>
                    <a:bodyPr/>
                    <a:lstStyle/>
                    <a:p>
                      <a:r>
                        <a:rPr lang="es-AR" dirty="0" smtClean="0"/>
                        <a:t>[1, 2, 3] [1, 3, 2] [2, 1, 3] [2, 3,</a:t>
                      </a:r>
                      <a:r>
                        <a:rPr lang="es-AR" baseline="0" dirty="0" smtClean="0"/>
                        <a:t> 1] </a:t>
                      </a:r>
                      <a:r>
                        <a:rPr lang="es-AR" dirty="0" smtClean="0"/>
                        <a:t>[3, 1, 2]  [3, 2, 1]</a:t>
                      </a:r>
                      <a:endParaRPr lang="es-MX" dirty="0"/>
                    </a:p>
                  </a:txBody>
                  <a:tcPr/>
                </a:tc>
                <a:extLst>
                  <a:ext uri="{0D108BD9-81ED-4DB2-BD59-A6C34878D82A}">
                    <a16:rowId xmlns:a16="http://schemas.microsoft.com/office/drawing/2014/main" val="3917106982"/>
                  </a:ext>
                </a:extLst>
              </a:tr>
              <a:tr h="370840">
                <a:tc>
                  <a:txBody>
                    <a:bodyPr/>
                    <a:lstStyle/>
                    <a:p>
                      <a:r>
                        <a:rPr lang="es-AR" dirty="0" smtClean="0"/>
                        <a:t>[1, 1, 1]</a:t>
                      </a:r>
                      <a:endParaRPr lang="es-MX" dirty="0"/>
                    </a:p>
                  </a:txBody>
                  <a:tcPr/>
                </a:tc>
                <a:extLst>
                  <a:ext uri="{0D108BD9-81ED-4DB2-BD59-A6C34878D82A}">
                    <a16:rowId xmlns:a16="http://schemas.microsoft.com/office/drawing/2014/main" val="2406240684"/>
                  </a:ext>
                </a:extLst>
              </a:tr>
              <a:tr h="370840">
                <a:tc>
                  <a:txBody>
                    <a:bodyPr/>
                    <a:lstStyle/>
                    <a:p>
                      <a:r>
                        <a:rPr lang="es-AR" dirty="0" smtClean="0"/>
                        <a:t>[2, 2, 2]</a:t>
                      </a:r>
                      <a:endParaRPr lang="es-MX" dirty="0"/>
                    </a:p>
                  </a:txBody>
                  <a:tcPr/>
                </a:tc>
                <a:extLst>
                  <a:ext uri="{0D108BD9-81ED-4DB2-BD59-A6C34878D82A}">
                    <a16:rowId xmlns:a16="http://schemas.microsoft.com/office/drawing/2014/main" val="2865039177"/>
                  </a:ext>
                </a:extLst>
              </a:tr>
            </a:tbl>
          </a:graphicData>
        </a:graphic>
      </p:graphicFrame>
      <p:sp>
        <p:nvSpPr>
          <p:cNvPr id="5" name="Rectángulo redondeado 4"/>
          <p:cNvSpPr/>
          <p:nvPr/>
        </p:nvSpPr>
        <p:spPr>
          <a:xfrm>
            <a:off x="3409182" y="3936947"/>
            <a:ext cx="850315" cy="337624"/>
          </a:xfrm>
          <a:prstGeom prst="roundRect">
            <a:avLst/>
          </a:prstGeom>
          <a:solidFill>
            <a:schemeClr val="accent2">
              <a:lumMod val="7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redondeado 5"/>
          <p:cNvSpPr/>
          <p:nvPr/>
        </p:nvSpPr>
        <p:spPr>
          <a:xfrm>
            <a:off x="3409182" y="4306798"/>
            <a:ext cx="850315" cy="337624"/>
          </a:xfrm>
          <a:prstGeom prst="roundRect">
            <a:avLst/>
          </a:prstGeom>
          <a:solidFill>
            <a:schemeClr val="accent2">
              <a:lumMod val="7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redondeado 6"/>
          <p:cNvSpPr/>
          <p:nvPr/>
        </p:nvSpPr>
        <p:spPr>
          <a:xfrm>
            <a:off x="3409181" y="4656841"/>
            <a:ext cx="850315" cy="337624"/>
          </a:xfrm>
          <a:prstGeom prst="roundRect">
            <a:avLst/>
          </a:prstGeom>
          <a:solidFill>
            <a:schemeClr val="accent2">
              <a:lumMod val="7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8" name="Rectángulo redondeado 7"/>
          <p:cNvSpPr/>
          <p:nvPr/>
        </p:nvSpPr>
        <p:spPr>
          <a:xfrm>
            <a:off x="3409181" y="5017912"/>
            <a:ext cx="850315" cy="337624"/>
          </a:xfrm>
          <a:prstGeom prst="roundRect">
            <a:avLst/>
          </a:prstGeom>
          <a:solidFill>
            <a:schemeClr val="accent2">
              <a:lumMod val="7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9" name="Rectángulo redondeado 8"/>
          <p:cNvSpPr/>
          <p:nvPr/>
        </p:nvSpPr>
        <p:spPr>
          <a:xfrm>
            <a:off x="3409180" y="5396543"/>
            <a:ext cx="850315" cy="337624"/>
          </a:xfrm>
          <a:prstGeom prst="roundRect">
            <a:avLst/>
          </a:prstGeom>
          <a:solidFill>
            <a:schemeClr val="accent2">
              <a:lumMod val="7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0" name="Rectángulo redondeado 9"/>
          <p:cNvSpPr/>
          <p:nvPr/>
        </p:nvSpPr>
        <p:spPr>
          <a:xfrm>
            <a:off x="3409179" y="5766394"/>
            <a:ext cx="850315" cy="337624"/>
          </a:xfrm>
          <a:prstGeom prst="roundRect">
            <a:avLst/>
          </a:prstGeom>
          <a:solidFill>
            <a:schemeClr val="accent2">
              <a:lumMod val="7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ángulo redondeado 11"/>
          <p:cNvSpPr/>
          <p:nvPr/>
        </p:nvSpPr>
        <p:spPr>
          <a:xfrm>
            <a:off x="3409178" y="6168472"/>
            <a:ext cx="850315" cy="337624"/>
          </a:xfrm>
          <a:prstGeom prst="roundRect">
            <a:avLst/>
          </a:prstGeom>
          <a:solidFill>
            <a:schemeClr val="accent2">
              <a:lumMod val="75000"/>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2310509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Código Java</a:t>
            </a:r>
            <a:endParaRPr lang="es-MX" dirty="0"/>
          </a:p>
        </p:txBody>
      </p:sp>
      <p:pic>
        <p:nvPicPr>
          <p:cNvPr id="4" name="Imagen 3"/>
          <p:cNvPicPr>
            <a:picLocks noChangeAspect="1"/>
          </p:cNvPicPr>
          <p:nvPr/>
        </p:nvPicPr>
        <p:blipFill>
          <a:blip r:embed="rId2"/>
          <a:stretch>
            <a:fillRect/>
          </a:stretch>
        </p:blipFill>
        <p:spPr>
          <a:xfrm>
            <a:off x="752475" y="2262187"/>
            <a:ext cx="10601325" cy="4162425"/>
          </a:xfrm>
          <a:prstGeom prst="rect">
            <a:avLst/>
          </a:prstGeom>
        </p:spPr>
      </p:pic>
      <p:sp>
        <p:nvSpPr>
          <p:cNvPr id="6" name="Rectángulo 5"/>
          <p:cNvSpPr/>
          <p:nvPr/>
        </p:nvSpPr>
        <p:spPr>
          <a:xfrm>
            <a:off x="1153069" y="4343400"/>
            <a:ext cx="10200731" cy="4506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t>Si es monótona, no tiene que empezar desde cualquier valor!</a:t>
            </a:r>
            <a:endParaRPr lang="es-MX" dirty="0"/>
          </a:p>
        </p:txBody>
      </p:sp>
    </p:spTree>
    <p:extLst>
      <p:ext uri="{BB962C8B-B14F-4D97-AF65-F5344CB8AC3E}">
        <p14:creationId xmlns:p14="http://schemas.microsoft.com/office/powerpoint/2010/main" val="137771784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Código Java</a:t>
            </a:r>
            <a:endParaRPr lang="es-MX" dirty="0"/>
          </a:p>
        </p:txBody>
      </p:sp>
      <p:pic>
        <p:nvPicPr>
          <p:cNvPr id="4" name="Imagen 3"/>
          <p:cNvPicPr>
            <a:picLocks noChangeAspect="1"/>
          </p:cNvPicPr>
          <p:nvPr/>
        </p:nvPicPr>
        <p:blipFill>
          <a:blip r:embed="rId2"/>
          <a:stretch>
            <a:fillRect/>
          </a:stretch>
        </p:blipFill>
        <p:spPr>
          <a:xfrm>
            <a:off x="752475" y="2262187"/>
            <a:ext cx="10601325" cy="4162425"/>
          </a:xfrm>
          <a:prstGeom prst="rect">
            <a:avLst/>
          </a:prstGeom>
        </p:spPr>
      </p:pic>
    </p:spTree>
    <p:extLst>
      <p:ext uri="{BB962C8B-B14F-4D97-AF65-F5344CB8AC3E}">
        <p14:creationId xmlns:p14="http://schemas.microsoft.com/office/powerpoint/2010/main" val="264207667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smtClean="0"/>
              <a:t>Problema de las 8 Reinas</a:t>
            </a:r>
            <a:endParaRPr lang="es-MX" dirty="0"/>
          </a:p>
        </p:txBody>
      </p:sp>
      <p:sp>
        <p:nvSpPr>
          <p:cNvPr id="3" name="Marcador de contenido 2"/>
          <p:cNvSpPr>
            <a:spLocks noGrp="1"/>
          </p:cNvSpPr>
          <p:nvPr>
            <p:ph idx="1"/>
          </p:nvPr>
        </p:nvSpPr>
        <p:spPr/>
        <p:txBody>
          <a:bodyPr/>
          <a:lstStyle/>
          <a:p>
            <a:pPr marL="0" indent="0">
              <a:buNone/>
            </a:pPr>
            <a:r>
              <a:rPr lang="es-AR" dirty="0" smtClean="0"/>
              <a:t>Objetivo:</a:t>
            </a:r>
          </a:p>
          <a:p>
            <a:pPr marL="0" indent="0" fontAlgn="base">
              <a:buNone/>
            </a:pPr>
            <a:r>
              <a:rPr lang="en-US" dirty="0" err="1" smtClean="0"/>
              <a:t>En</a:t>
            </a:r>
            <a:r>
              <a:rPr lang="en-US" dirty="0" smtClean="0"/>
              <a:t> un </a:t>
            </a:r>
            <a:r>
              <a:rPr lang="en-US" dirty="0" err="1" smtClean="0"/>
              <a:t>tablero</a:t>
            </a:r>
            <a:r>
              <a:rPr lang="en-US" dirty="0" smtClean="0"/>
              <a:t> de </a:t>
            </a:r>
            <a:r>
              <a:rPr lang="en-US" dirty="0" err="1" smtClean="0"/>
              <a:t>ajedrez</a:t>
            </a:r>
            <a:r>
              <a:rPr lang="en-US" dirty="0"/>
              <a:t> </a:t>
            </a:r>
            <a:r>
              <a:rPr lang="en-US" dirty="0" smtClean="0"/>
              <a:t>de N x N, </a:t>
            </a:r>
            <a:r>
              <a:rPr lang="en-US" dirty="0" err="1" smtClean="0"/>
              <a:t>colocar</a:t>
            </a:r>
            <a:r>
              <a:rPr lang="en-US" dirty="0" smtClean="0"/>
              <a:t> N </a:t>
            </a:r>
            <a:r>
              <a:rPr lang="en-US" dirty="0" err="1" smtClean="0"/>
              <a:t>reinas</a:t>
            </a:r>
            <a:r>
              <a:rPr lang="en-US" dirty="0" smtClean="0"/>
              <a:t> de forma </a:t>
            </a:r>
            <a:r>
              <a:rPr lang="en-US" dirty="0" err="1" smtClean="0"/>
              <a:t>tal</a:t>
            </a:r>
            <a:r>
              <a:rPr lang="en-US" dirty="0" smtClean="0"/>
              <a:t> que no se </a:t>
            </a:r>
            <a:r>
              <a:rPr lang="en-US" dirty="0" err="1" smtClean="0"/>
              <a:t>jaqueen</a:t>
            </a:r>
            <a:r>
              <a:rPr lang="en-US" dirty="0" smtClean="0"/>
              <a:t>. Las </a:t>
            </a:r>
            <a:r>
              <a:rPr lang="en-US" dirty="0" err="1" smtClean="0"/>
              <a:t>reinas</a:t>
            </a:r>
            <a:r>
              <a:rPr lang="en-US" dirty="0" smtClean="0"/>
              <a:t> se </a:t>
            </a:r>
            <a:r>
              <a:rPr lang="en-US" dirty="0" err="1" smtClean="0"/>
              <a:t>jaquean</a:t>
            </a:r>
            <a:r>
              <a:rPr lang="en-US" dirty="0" smtClean="0"/>
              <a:t>: </a:t>
            </a:r>
            <a:r>
              <a:rPr lang="en-US" dirty="0" err="1" smtClean="0"/>
              <a:t>en</a:t>
            </a:r>
            <a:r>
              <a:rPr lang="en-US" dirty="0" smtClean="0"/>
              <a:t> fila, </a:t>
            </a:r>
            <a:r>
              <a:rPr lang="en-US" dirty="0" err="1" smtClean="0"/>
              <a:t>en</a:t>
            </a:r>
            <a:r>
              <a:rPr lang="en-US" dirty="0" smtClean="0"/>
              <a:t> </a:t>
            </a:r>
            <a:r>
              <a:rPr lang="en-US" dirty="0" err="1" smtClean="0"/>
              <a:t>columna</a:t>
            </a:r>
            <a:r>
              <a:rPr lang="en-US" dirty="0" smtClean="0"/>
              <a:t> o </a:t>
            </a:r>
            <a:r>
              <a:rPr lang="en-US" dirty="0" err="1" smtClean="0"/>
              <a:t>en</a:t>
            </a:r>
            <a:r>
              <a:rPr lang="en-US" dirty="0" smtClean="0"/>
              <a:t> diagonal y </a:t>
            </a:r>
            <a:r>
              <a:rPr lang="en-US" dirty="0" err="1" smtClean="0"/>
              <a:t>contradiagonal</a:t>
            </a:r>
            <a:r>
              <a:rPr lang="en-US" dirty="0" smtClean="0"/>
              <a:t>.</a:t>
            </a:r>
          </a:p>
          <a:p>
            <a:pPr marL="0" indent="0" fontAlgn="base">
              <a:buNone/>
            </a:pPr>
            <a:endParaRPr lang="en-US" dirty="0"/>
          </a:p>
          <a:p>
            <a:pPr marL="0" indent="0" fontAlgn="base">
              <a:buNone/>
            </a:pPr>
            <a:r>
              <a:rPr lang="en-US" dirty="0" smtClean="0"/>
              <a:t>Se </a:t>
            </a:r>
            <a:r>
              <a:rPr lang="en-US" dirty="0" err="1" smtClean="0"/>
              <a:t>quieren</a:t>
            </a:r>
            <a:r>
              <a:rPr lang="en-US" dirty="0" smtClean="0"/>
              <a:t> </a:t>
            </a:r>
            <a:r>
              <a:rPr lang="en-US" dirty="0" err="1" smtClean="0"/>
              <a:t>todas</a:t>
            </a:r>
            <a:r>
              <a:rPr lang="en-US" dirty="0" smtClean="0"/>
              <a:t> las </a:t>
            </a:r>
            <a:r>
              <a:rPr lang="en-US" dirty="0" err="1" smtClean="0"/>
              <a:t>soluciones</a:t>
            </a:r>
            <a:r>
              <a:rPr lang="en-US" dirty="0"/>
              <a:t> </a:t>
            </a:r>
            <a:r>
              <a:rPr lang="en-US" dirty="0" err="1" smtClean="0"/>
              <a:t>posibles</a:t>
            </a:r>
            <a:r>
              <a:rPr lang="en-US" dirty="0" smtClean="0"/>
              <a:t>. </a:t>
            </a:r>
          </a:p>
          <a:p>
            <a:pPr marL="0" indent="0">
              <a:buNone/>
            </a:pPr>
            <a:endParaRPr lang="es-MX" dirty="0"/>
          </a:p>
        </p:txBody>
      </p:sp>
    </p:spTree>
    <p:extLst>
      <p:ext uri="{BB962C8B-B14F-4D97-AF65-F5344CB8AC3E}">
        <p14:creationId xmlns:p14="http://schemas.microsoft.com/office/powerpoint/2010/main" val="87136823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Ejemplo, para 4x4 estas son las soluciones</a:t>
            </a:r>
            <a:endParaRPr lang="es-MX" dirty="0"/>
          </a:p>
        </p:txBody>
      </p:sp>
      <p:pic>
        <p:nvPicPr>
          <p:cNvPr id="4" name="Imagen 3"/>
          <p:cNvPicPr>
            <a:picLocks noChangeAspect="1"/>
          </p:cNvPicPr>
          <p:nvPr/>
        </p:nvPicPr>
        <p:blipFill>
          <a:blip r:embed="rId2"/>
          <a:stretch>
            <a:fillRect/>
          </a:stretch>
        </p:blipFill>
        <p:spPr>
          <a:xfrm>
            <a:off x="838200" y="2322013"/>
            <a:ext cx="2729865" cy="2324100"/>
          </a:xfrm>
          <a:prstGeom prst="rect">
            <a:avLst/>
          </a:prstGeom>
        </p:spPr>
      </p:pic>
      <p:pic>
        <p:nvPicPr>
          <p:cNvPr id="5" name="Imagen 4"/>
          <p:cNvPicPr>
            <a:picLocks noChangeAspect="1"/>
          </p:cNvPicPr>
          <p:nvPr/>
        </p:nvPicPr>
        <p:blipFill>
          <a:blip r:embed="rId3"/>
          <a:stretch>
            <a:fillRect/>
          </a:stretch>
        </p:blipFill>
        <p:spPr>
          <a:xfrm>
            <a:off x="8705850" y="3833813"/>
            <a:ext cx="2647950" cy="2343150"/>
          </a:xfrm>
          <a:prstGeom prst="rect">
            <a:avLst/>
          </a:prstGeom>
        </p:spPr>
      </p:pic>
    </p:spTree>
    <p:extLst>
      <p:ext uri="{BB962C8B-B14F-4D97-AF65-F5344CB8AC3E}">
        <p14:creationId xmlns:p14="http://schemas.microsoft.com/office/powerpoint/2010/main" val="30591810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Ejemplo 1: Dado un número que indica la cantidad de veces que voy a tirar un dado, indicar todas las posibles valores que pueden obtenerse. Si </a:t>
            </a:r>
            <a:r>
              <a:rPr lang="es-AR" dirty="0" err="1" smtClean="0"/>
              <a:t>tirarDado</a:t>
            </a:r>
            <a:r>
              <a:rPr lang="es-AR" dirty="0" smtClean="0"/>
              <a:t>(3) tendríamos</a:t>
            </a:r>
            <a:endParaRPr lang="es-MX" dirty="0"/>
          </a:p>
        </p:txBody>
      </p:sp>
      <p:graphicFrame>
        <p:nvGraphicFramePr>
          <p:cNvPr id="5" name="Tabla 4"/>
          <p:cNvGraphicFramePr>
            <a:graphicFrameLocks noGrp="1"/>
          </p:cNvGraphicFramePr>
          <p:nvPr/>
        </p:nvGraphicFramePr>
        <p:xfrm>
          <a:off x="4951827" y="2813537"/>
          <a:ext cx="1913207" cy="365760"/>
        </p:xfrm>
        <a:graphic>
          <a:graphicData uri="http://schemas.openxmlformats.org/drawingml/2006/table">
            <a:tbl>
              <a:tblPr firstRow="1" bandRow="1">
                <a:tableStyleId>{5C22544A-7EE6-4342-B048-85BDC9FD1C3A}</a:tableStyleId>
              </a:tblPr>
              <a:tblGrid>
                <a:gridCol w="637736">
                  <a:extLst>
                    <a:ext uri="{9D8B030D-6E8A-4147-A177-3AD203B41FA5}">
                      <a16:colId xmlns:a16="http://schemas.microsoft.com/office/drawing/2014/main" val="3828119616"/>
                    </a:ext>
                  </a:extLst>
                </a:gridCol>
                <a:gridCol w="680251">
                  <a:extLst>
                    <a:ext uri="{9D8B030D-6E8A-4147-A177-3AD203B41FA5}">
                      <a16:colId xmlns:a16="http://schemas.microsoft.com/office/drawing/2014/main" val="2015051656"/>
                    </a:ext>
                  </a:extLst>
                </a:gridCol>
                <a:gridCol w="595220">
                  <a:extLst>
                    <a:ext uri="{9D8B030D-6E8A-4147-A177-3AD203B41FA5}">
                      <a16:colId xmlns:a16="http://schemas.microsoft.com/office/drawing/2014/main" val="1040718093"/>
                    </a:ext>
                  </a:extLst>
                </a:gridCol>
              </a:tblGrid>
              <a:tr h="337623">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6" name="Tabla 5"/>
          <p:cNvGraphicFramePr>
            <a:graphicFrameLocks noGrp="1"/>
          </p:cNvGraphicFramePr>
          <p:nvPr>
            <p:extLst>
              <p:ext uri="{D42A27DB-BD31-4B8C-83A1-F6EECF244321}">
                <p14:modId xmlns:p14="http://schemas.microsoft.com/office/powerpoint/2010/main" val="484939710"/>
              </p:ext>
            </p:extLst>
          </p:nvPr>
        </p:nvGraphicFramePr>
        <p:xfrm>
          <a:off x="2085455" y="3483314"/>
          <a:ext cx="947872" cy="365760"/>
        </p:xfrm>
        <a:graphic>
          <a:graphicData uri="http://schemas.openxmlformats.org/drawingml/2006/table">
            <a:tbl>
              <a:tblPr firstRow="1" bandRow="1">
                <a:tableStyleId>{5C22544A-7EE6-4342-B048-85BDC9FD1C3A}</a:tableStyleId>
              </a:tblPr>
              <a:tblGrid>
                <a:gridCol w="315958">
                  <a:extLst>
                    <a:ext uri="{9D8B030D-6E8A-4147-A177-3AD203B41FA5}">
                      <a16:colId xmlns:a16="http://schemas.microsoft.com/office/drawing/2014/main" val="3828119616"/>
                    </a:ext>
                  </a:extLst>
                </a:gridCol>
                <a:gridCol w="337021">
                  <a:extLst>
                    <a:ext uri="{9D8B030D-6E8A-4147-A177-3AD203B41FA5}">
                      <a16:colId xmlns:a16="http://schemas.microsoft.com/office/drawing/2014/main" val="2015051656"/>
                    </a:ext>
                  </a:extLst>
                </a:gridCol>
                <a:gridCol w="294893">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2810726280"/>
              </p:ext>
            </p:extLst>
          </p:nvPr>
        </p:nvGraphicFramePr>
        <p:xfrm>
          <a:off x="4563211" y="4291359"/>
          <a:ext cx="858314" cy="365760"/>
        </p:xfrm>
        <a:graphic>
          <a:graphicData uri="http://schemas.openxmlformats.org/drawingml/2006/table">
            <a:tbl>
              <a:tblPr firstRow="1" bandRow="1">
                <a:tableStyleId>{5C22544A-7EE6-4342-B048-85BDC9FD1C3A}</a:tableStyleId>
              </a:tblPr>
              <a:tblGrid>
                <a:gridCol w="286105">
                  <a:extLst>
                    <a:ext uri="{9D8B030D-6E8A-4147-A177-3AD203B41FA5}">
                      <a16:colId xmlns:a16="http://schemas.microsoft.com/office/drawing/2014/main" val="3828119616"/>
                    </a:ext>
                  </a:extLst>
                </a:gridCol>
                <a:gridCol w="305178">
                  <a:extLst>
                    <a:ext uri="{9D8B030D-6E8A-4147-A177-3AD203B41FA5}">
                      <a16:colId xmlns:a16="http://schemas.microsoft.com/office/drawing/2014/main" val="2015051656"/>
                    </a:ext>
                  </a:extLst>
                </a:gridCol>
                <a:gridCol w="267031">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2</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18" name="Tabla 17"/>
          <p:cNvGraphicFramePr>
            <a:graphicFrameLocks noGrp="1"/>
          </p:cNvGraphicFramePr>
          <p:nvPr>
            <p:extLst/>
          </p:nvPr>
        </p:nvGraphicFramePr>
        <p:xfrm>
          <a:off x="9298741" y="4337749"/>
          <a:ext cx="1463041" cy="365760"/>
        </p:xfrm>
        <a:graphic>
          <a:graphicData uri="http://schemas.openxmlformats.org/drawingml/2006/table">
            <a:tbl>
              <a:tblPr firstRow="1" bandRow="1">
                <a:tableStyleId>{5C22544A-7EE6-4342-B048-85BDC9FD1C3A}</a:tableStyleId>
              </a:tblPr>
              <a:tblGrid>
                <a:gridCol w="487681">
                  <a:extLst>
                    <a:ext uri="{9D8B030D-6E8A-4147-A177-3AD203B41FA5}">
                      <a16:colId xmlns:a16="http://schemas.microsoft.com/office/drawing/2014/main" val="3828119616"/>
                    </a:ext>
                  </a:extLst>
                </a:gridCol>
                <a:gridCol w="520192">
                  <a:extLst>
                    <a:ext uri="{9D8B030D-6E8A-4147-A177-3AD203B41FA5}">
                      <a16:colId xmlns:a16="http://schemas.microsoft.com/office/drawing/2014/main" val="2015051656"/>
                    </a:ext>
                  </a:extLst>
                </a:gridCol>
                <a:gridCol w="455168">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20" name="Tabla 19"/>
          <p:cNvGraphicFramePr>
            <a:graphicFrameLocks noGrp="1"/>
          </p:cNvGraphicFramePr>
          <p:nvPr>
            <p:extLst/>
          </p:nvPr>
        </p:nvGraphicFramePr>
        <p:xfrm>
          <a:off x="9945854" y="5222592"/>
          <a:ext cx="1463041" cy="365760"/>
        </p:xfrm>
        <a:graphic>
          <a:graphicData uri="http://schemas.openxmlformats.org/drawingml/2006/table">
            <a:tbl>
              <a:tblPr firstRow="1" bandRow="1">
                <a:tableStyleId>{5C22544A-7EE6-4342-B048-85BDC9FD1C3A}</a:tableStyleId>
              </a:tblPr>
              <a:tblGrid>
                <a:gridCol w="487681">
                  <a:extLst>
                    <a:ext uri="{9D8B030D-6E8A-4147-A177-3AD203B41FA5}">
                      <a16:colId xmlns:a16="http://schemas.microsoft.com/office/drawing/2014/main" val="3828119616"/>
                    </a:ext>
                  </a:extLst>
                </a:gridCol>
                <a:gridCol w="520192">
                  <a:extLst>
                    <a:ext uri="{9D8B030D-6E8A-4147-A177-3AD203B41FA5}">
                      <a16:colId xmlns:a16="http://schemas.microsoft.com/office/drawing/2014/main" val="2015051656"/>
                    </a:ext>
                  </a:extLst>
                </a:gridCol>
                <a:gridCol w="455168">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cxnSp>
        <p:nvCxnSpPr>
          <p:cNvPr id="21" name="Conector recto de flecha 20"/>
          <p:cNvCxnSpPr/>
          <p:nvPr/>
        </p:nvCxnSpPr>
        <p:spPr>
          <a:xfrm flipH="1">
            <a:off x="2341979" y="3123243"/>
            <a:ext cx="2609848" cy="30204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Conector recto de flecha 21"/>
          <p:cNvCxnSpPr/>
          <p:nvPr/>
        </p:nvCxnSpPr>
        <p:spPr>
          <a:xfrm>
            <a:off x="6879100" y="3107978"/>
            <a:ext cx="2516944" cy="33805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ector recto de flecha 22"/>
          <p:cNvCxnSpPr/>
          <p:nvPr/>
        </p:nvCxnSpPr>
        <p:spPr>
          <a:xfrm>
            <a:off x="1558715" y="4632022"/>
            <a:ext cx="1112665" cy="56671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recto de flecha 23"/>
          <p:cNvCxnSpPr/>
          <p:nvPr/>
        </p:nvCxnSpPr>
        <p:spPr>
          <a:xfrm flipH="1">
            <a:off x="5072286" y="3161693"/>
            <a:ext cx="394480" cy="284729"/>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recto de flecha 24"/>
          <p:cNvCxnSpPr/>
          <p:nvPr/>
        </p:nvCxnSpPr>
        <p:spPr>
          <a:xfrm flipH="1">
            <a:off x="407629" y="4616633"/>
            <a:ext cx="379058" cy="627312"/>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ector recto de flecha 25"/>
          <p:cNvCxnSpPr>
            <a:stCxn id="44" idx="2"/>
          </p:cNvCxnSpPr>
          <p:nvPr/>
        </p:nvCxnSpPr>
        <p:spPr>
          <a:xfrm>
            <a:off x="1182933" y="4648619"/>
            <a:ext cx="142834" cy="59532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Conector recto de flecha 26"/>
          <p:cNvCxnSpPr/>
          <p:nvPr/>
        </p:nvCxnSpPr>
        <p:spPr>
          <a:xfrm>
            <a:off x="5254191" y="4657119"/>
            <a:ext cx="499169" cy="539696"/>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recto de flecha 28"/>
          <p:cNvCxnSpPr>
            <a:endCxn id="20" idx="0"/>
          </p:cNvCxnSpPr>
          <p:nvPr/>
        </p:nvCxnSpPr>
        <p:spPr>
          <a:xfrm>
            <a:off x="10435956" y="4723434"/>
            <a:ext cx="241418" cy="49915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ector recto de flecha 31"/>
          <p:cNvCxnSpPr/>
          <p:nvPr/>
        </p:nvCxnSpPr>
        <p:spPr>
          <a:xfrm flipH="1">
            <a:off x="936709" y="3818411"/>
            <a:ext cx="1148746" cy="43496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Conector recto de flecha 32"/>
          <p:cNvCxnSpPr/>
          <p:nvPr/>
        </p:nvCxnSpPr>
        <p:spPr>
          <a:xfrm flipH="1">
            <a:off x="4896525" y="3882863"/>
            <a:ext cx="313082" cy="3649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ector recto de flecha 34"/>
          <p:cNvCxnSpPr/>
          <p:nvPr/>
        </p:nvCxnSpPr>
        <p:spPr>
          <a:xfrm>
            <a:off x="9989526" y="3865631"/>
            <a:ext cx="654440" cy="41226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6" name="CuadroTexto 35"/>
          <p:cNvSpPr txBox="1"/>
          <p:nvPr/>
        </p:nvSpPr>
        <p:spPr>
          <a:xfrm>
            <a:off x="2133546" y="5198740"/>
            <a:ext cx="351692" cy="654294"/>
          </a:xfrm>
          <a:prstGeom prst="rect">
            <a:avLst/>
          </a:prstGeom>
          <a:noFill/>
        </p:spPr>
        <p:txBody>
          <a:bodyPr wrap="square" rtlCol="0">
            <a:spAutoFit/>
          </a:bodyPr>
          <a:lstStyle/>
          <a:p>
            <a:r>
              <a:rPr lang="es-AR" dirty="0" smtClean="0"/>
              <a:t>…</a:t>
            </a:r>
            <a:endParaRPr lang="es-MX" dirty="0"/>
          </a:p>
        </p:txBody>
      </p:sp>
      <p:cxnSp>
        <p:nvCxnSpPr>
          <p:cNvPr id="38" name="Conector recto de flecha 37"/>
          <p:cNvCxnSpPr/>
          <p:nvPr/>
        </p:nvCxnSpPr>
        <p:spPr>
          <a:xfrm flipH="1">
            <a:off x="5979172" y="3173353"/>
            <a:ext cx="31648" cy="31584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recto de flecha 39"/>
          <p:cNvCxnSpPr/>
          <p:nvPr/>
        </p:nvCxnSpPr>
        <p:spPr>
          <a:xfrm>
            <a:off x="6428938" y="3173353"/>
            <a:ext cx="131004" cy="274621"/>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recto de flecha 41"/>
          <p:cNvCxnSpPr/>
          <p:nvPr/>
        </p:nvCxnSpPr>
        <p:spPr>
          <a:xfrm>
            <a:off x="6758205" y="3173777"/>
            <a:ext cx="451486" cy="199895"/>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CuadroTexto 46"/>
          <p:cNvSpPr txBox="1"/>
          <p:nvPr/>
        </p:nvSpPr>
        <p:spPr>
          <a:xfrm>
            <a:off x="5946527" y="3472916"/>
            <a:ext cx="2540783" cy="369332"/>
          </a:xfrm>
          <a:prstGeom prst="rect">
            <a:avLst/>
          </a:prstGeom>
          <a:noFill/>
        </p:spPr>
        <p:txBody>
          <a:bodyPr wrap="square" rtlCol="0">
            <a:spAutoFit/>
          </a:bodyPr>
          <a:lstStyle/>
          <a:p>
            <a:r>
              <a:rPr lang="es-AR" dirty="0" smtClean="0"/>
              <a:t>….   . …   …    ….     …</a:t>
            </a:r>
            <a:endParaRPr lang="es-MX" dirty="0"/>
          </a:p>
        </p:txBody>
      </p:sp>
      <p:sp>
        <p:nvSpPr>
          <p:cNvPr id="51" name="CuadroTexto 50"/>
          <p:cNvSpPr txBox="1"/>
          <p:nvPr/>
        </p:nvSpPr>
        <p:spPr>
          <a:xfrm>
            <a:off x="1434595" y="4679383"/>
            <a:ext cx="351692" cy="654294"/>
          </a:xfrm>
          <a:prstGeom prst="rect">
            <a:avLst/>
          </a:prstGeom>
          <a:noFill/>
        </p:spPr>
        <p:txBody>
          <a:bodyPr wrap="square" rtlCol="0">
            <a:spAutoFit/>
          </a:bodyPr>
          <a:lstStyle/>
          <a:p>
            <a:r>
              <a:rPr lang="es-AR" dirty="0" smtClean="0"/>
              <a:t>…</a:t>
            </a:r>
            <a:endParaRPr lang="es-MX" dirty="0"/>
          </a:p>
        </p:txBody>
      </p:sp>
      <p:cxnSp>
        <p:nvCxnSpPr>
          <p:cNvPr id="54" name="Conector recto de flecha 53"/>
          <p:cNvCxnSpPr>
            <a:stCxn id="45" idx="2"/>
          </p:cNvCxnSpPr>
          <p:nvPr/>
        </p:nvCxnSpPr>
        <p:spPr>
          <a:xfrm>
            <a:off x="3696451" y="4674172"/>
            <a:ext cx="154952" cy="54842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onector recto de flecha 54"/>
          <p:cNvCxnSpPr/>
          <p:nvPr/>
        </p:nvCxnSpPr>
        <p:spPr>
          <a:xfrm>
            <a:off x="4011686" y="4703509"/>
            <a:ext cx="419867" cy="51543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9" name="Conector recto de flecha 58"/>
          <p:cNvCxnSpPr/>
          <p:nvPr/>
        </p:nvCxnSpPr>
        <p:spPr>
          <a:xfrm>
            <a:off x="5721668" y="3849877"/>
            <a:ext cx="257504" cy="40881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CuadroTexto 63"/>
          <p:cNvSpPr txBox="1"/>
          <p:nvPr/>
        </p:nvSpPr>
        <p:spPr>
          <a:xfrm>
            <a:off x="5580468" y="5168914"/>
            <a:ext cx="3872588" cy="369332"/>
          </a:xfrm>
          <a:prstGeom prst="rect">
            <a:avLst/>
          </a:prstGeom>
          <a:noFill/>
        </p:spPr>
        <p:txBody>
          <a:bodyPr wrap="square" rtlCol="0">
            <a:spAutoFit/>
          </a:bodyPr>
          <a:lstStyle/>
          <a:p>
            <a:r>
              <a:rPr lang="es-AR" dirty="0" smtClean="0"/>
              <a:t>…                                   …….</a:t>
            </a:r>
            <a:endParaRPr lang="es-MX" dirty="0"/>
          </a:p>
        </p:txBody>
      </p:sp>
      <p:cxnSp>
        <p:nvCxnSpPr>
          <p:cNvPr id="65" name="Conector recto de flecha 64"/>
          <p:cNvCxnSpPr>
            <a:stCxn id="18" idx="2"/>
          </p:cNvCxnSpPr>
          <p:nvPr/>
        </p:nvCxnSpPr>
        <p:spPr>
          <a:xfrm flipH="1">
            <a:off x="9508151" y="4703509"/>
            <a:ext cx="522110" cy="51908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2" name="CuadroTexto 81"/>
          <p:cNvSpPr txBox="1"/>
          <p:nvPr/>
        </p:nvSpPr>
        <p:spPr>
          <a:xfrm>
            <a:off x="3524400" y="6117337"/>
            <a:ext cx="6101927" cy="369332"/>
          </a:xfrm>
          <a:prstGeom prst="rect">
            <a:avLst/>
          </a:prstGeom>
          <a:noFill/>
        </p:spPr>
        <p:txBody>
          <a:bodyPr wrap="none" rtlCol="0">
            <a:spAutoFit/>
          </a:bodyPr>
          <a:lstStyle/>
          <a:p>
            <a:r>
              <a:rPr lang="es-AR" dirty="0" smtClean="0"/>
              <a:t>De cada nodo salen 6 posibles soluciones parciales al problema</a:t>
            </a:r>
            <a:endParaRPr lang="es-MX" dirty="0"/>
          </a:p>
        </p:txBody>
      </p:sp>
      <p:graphicFrame>
        <p:nvGraphicFramePr>
          <p:cNvPr id="41" name="Tabla 40"/>
          <p:cNvGraphicFramePr>
            <a:graphicFrameLocks noGrp="1"/>
          </p:cNvGraphicFramePr>
          <p:nvPr>
            <p:extLst>
              <p:ext uri="{D42A27DB-BD31-4B8C-83A1-F6EECF244321}">
                <p14:modId xmlns:p14="http://schemas.microsoft.com/office/powerpoint/2010/main" val="3241057156"/>
              </p:ext>
            </p:extLst>
          </p:nvPr>
        </p:nvGraphicFramePr>
        <p:xfrm>
          <a:off x="4896525" y="3471197"/>
          <a:ext cx="876059" cy="365760"/>
        </p:xfrm>
        <a:graphic>
          <a:graphicData uri="http://schemas.openxmlformats.org/drawingml/2006/table">
            <a:tbl>
              <a:tblPr firstRow="1" bandRow="1">
                <a:tableStyleId>{5C22544A-7EE6-4342-B048-85BDC9FD1C3A}</a:tableStyleId>
              </a:tblPr>
              <a:tblGrid>
                <a:gridCol w="292020">
                  <a:extLst>
                    <a:ext uri="{9D8B030D-6E8A-4147-A177-3AD203B41FA5}">
                      <a16:colId xmlns:a16="http://schemas.microsoft.com/office/drawing/2014/main" val="3828119616"/>
                    </a:ext>
                  </a:extLst>
                </a:gridCol>
                <a:gridCol w="311488">
                  <a:extLst>
                    <a:ext uri="{9D8B030D-6E8A-4147-A177-3AD203B41FA5}">
                      <a16:colId xmlns:a16="http://schemas.microsoft.com/office/drawing/2014/main" val="2015051656"/>
                    </a:ext>
                  </a:extLst>
                </a:gridCol>
                <a:gridCol w="272551">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2</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43" name="Tabla 42"/>
          <p:cNvGraphicFramePr>
            <a:graphicFrameLocks noGrp="1"/>
          </p:cNvGraphicFramePr>
          <p:nvPr>
            <p:extLst>
              <p:ext uri="{D42A27DB-BD31-4B8C-83A1-F6EECF244321}">
                <p14:modId xmlns:p14="http://schemas.microsoft.com/office/powerpoint/2010/main" val="4201970925"/>
              </p:ext>
            </p:extLst>
          </p:nvPr>
        </p:nvGraphicFramePr>
        <p:xfrm>
          <a:off x="9150434" y="3490610"/>
          <a:ext cx="1137425" cy="365760"/>
        </p:xfrm>
        <a:graphic>
          <a:graphicData uri="http://schemas.openxmlformats.org/drawingml/2006/table">
            <a:tbl>
              <a:tblPr firstRow="1" bandRow="1">
                <a:tableStyleId>{5C22544A-7EE6-4342-B048-85BDC9FD1C3A}</a:tableStyleId>
              </a:tblPr>
              <a:tblGrid>
                <a:gridCol w="379142">
                  <a:extLst>
                    <a:ext uri="{9D8B030D-6E8A-4147-A177-3AD203B41FA5}">
                      <a16:colId xmlns:a16="http://schemas.microsoft.com/office/drawing/2014/main" val="3828119616"/>
                    </a:ext>
                  </a:extLst>
                </a:gridCol>
                <a:gridCol w="404418">
                  <a:extLst>
                    <a:ext uri="{9D8B030D-6E8A-4147-A177-3AD203B41FA5}">
                      <a16:colId xmlns:a16="http://schemas.microsoft.com/office/drawing/2014/main" val="2015051656"/>
                    </a:ext>
                  </a:extLst>
                </a:gridCol>
                <a:gridCol w="353865">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44" name="Tabla 43"/>
          <p:cNvGraphicFramePr>
            <a:graphicFrameLocks noGrp="1"/>
          </p:cNvGraphicFramePr>
          <p:nvPr>
            <p:extLst>
              <p:ext uri="{D42A27DB-BD31-4B8C-83A1-F6EECF244321}">
                <p14:modId xmlns:p14="http://schemas.microsoft.com/office/powerpoint/2010/main" val="2511739577"/>
              </p:ext>
            </p:extLst>
          </p:nvPr>
        </p:nvGraphicFramePr>
        <p:xfrm>
          <a:off x="765300" y="4282859"/>
          <a:ext cx="835267" cy="365760"/>
        </p:xfrm>
        <a:graphic>
          <a:graphicData uri="http://schemas.openxmlformats.org/drawingml/2006/table">
            <a:tbl>
              <a:tblPr firstRow="1" bandRow="1">
                <a:tableStyleId>{5C22544A-7EE6-4342-B048-85BDC9FD1C3A}</a:tableStyleId>
              </a:tblPr>
              <a:tblGrid>
                <a:gridCol w="278423">
                  <a:extLst>
                    <a:ext uri="{9D8B030D-6E8A-4147-A177-3AD203B41FA5}">
                      <a16:colId xmlns:a16="http://schemas.microsoft.com/office/drawing/2014/main" val="3828119616"/>
                    </a:ext>
                  </a:extLst>
                </a:gridCol>
                <a:gridCol w="296984">
                  <a:extLst>
                    <a:ext uri="{9D8B030D-6E8A-4147-A177-3AD203B41FA5}">
                      <a16:colId xmlns:a16="http://schemas.microsoft.com/office/drawing/2014/main" val="2015051656"/>
                    </a:ext>
                  </a:extLst>
                </a:gridCol>
                <a:gridCol w="259860">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45" name="Tabla 44"/>
          <p:cNvGraphicFramePr>
            <a:graphicFrameLocks noGrp="1"/>
          </p:cNvGraphicFramePr>
          <p:nvPr>
            <p:extLst>
              <p:ext uri="{D42A27DB-BD31-4B8C-83A1-F6EECF244321}">
                <p14:modId xmlns:p14="http://schemas.microsoft.com/office/powerpoint/2010/main" val="3017070466"/>
              </p:ext>
            </p:extLst>
          </p:nvPr>
        </p:nvGraphicFramePr>
        <p:xfrm>
          <a:off x="3295084" y="4308412"/>
          <a:ext cx="802735" cy="365760"/>
        </p:xfrm>
        <a:graphic>
          <a:graphicData uri="http://schemas.openxmlformats.org/drawingml/2006/table">
            <a:tbl>
              <a:tblPr firstRow="1" bandRow="1">
                <a:tableStyleId>{5C22544A-7EE6-4342-B048-85BDC9FD1C3A}</a:tableStyleId>
              </a:tblPr>
              <a:tblGrid>
                <a:gridCol w="267579">
                  <a:extLst>
                    <a:ext uri="{9D8B030D-6E8A-4147-A177-3AD203B41FA5}">
                      <a16:colId xmlns:a16="http://schemas.microsoft.com/office/drawing/2014/main" val="3828119616"/>
                    </a:ext>
                  </a:extLst>
                </a:gridCol>
                <a:gridCol w="285417">
                  <a:extLst>
                    <a:ext uri="{9D8B030D-6E8A-4147-A177-3AD203B41FA5}">
                      <a16:colId xmlns:a16="http://schemas.microsoft.com/office/drawing/2014/main" val="2015051656"/>
                    </a:ext>
                  </a:extLst>
                </a:gridCol>
                <a:gridCol w="249739">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endParaRPr lang="es-MX"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46" name="Tabla 45"/>
          <p:cNvGraphicFramePr>
            <a:graphicFrameLocks noGrp="1"/>
          </p:cNvGraphicFramePr>
          <p:nvPr>
            <p:extLst>
              <p:ext uri="{D42A27DB-BD31-4B8C-83A1-F6EECF244321}">
                <p14:modId xmlns:p14="http://schemas.microsoft.com/office/powerpoint/2010/main" val="978900889"/>
              </p:ext>
            </p:extLst>
          </p:nvPr>
        </p:nvGraphicFramePr>
        <p:xfrm>
          <a:off x="174017" y="5243945"/>
          <a:ext cx="897137" cy="365760"/>
        </p:xfrm>
        <a:graphic>
          <a:graphicData uri="http://schemas.openxmlformats.org/drawingml/2006/table">
            <a:tbl>
              <a:tblPr firstRow="1" bandRow="1">
                <a:tableStyleId>{5C22544A-7EE6-4342-B048-85BDC9FD1C3A}</a:tableStyleId>
              </a:tblPr>
              <a:tblGrid>
                <a:gridCol w="299046">
                  <a:extLst>
                    <a:ext uri="{9D8B030D-6E8A-4147-A177-3AD203B41FA5}">
                      <a16:colId xmlns:a16="http://schemas.microsoft.com/office/drawing/2014/main" val="3828119616"/>
                    </a:ext>
                  </a:extLst>
                </a:gridCol>
                <a:gridCol w="318982">
                  <a:extLst>
                    <a:ext uri="{9D8B030D-6E8A-4147-A177-3AD203B41FA5}">
                      <a16:colId xmlns:a16="http://schemas.microsoft.com/office/drawing/2014/main" val="2015051656"/>
                    </a:ext>
                  </a:extLst>
                </a:gridCol>
                <a:gridCol w="279109">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48" name="Tabla 47"/>
          <p:cNvGraphicFramePr>
            <a:graphicFrameLocks noGrp="1"/>
          </p:cNvGraphicFramePr>
          <p:nvPr>
            <p:extLst>
              <p:ext uri="{D42A27DB-BD31-4B8C-83A1-F6EECF244321}">
                <p14:modId xmlns:p14="http://schemas.microsoft.com/office/powerpoint/2010/main" val="1777360543"/>
              </p:ext>
            </p:extLst>
          </p:nvPr>
        </p:nvGraphicFramePr>
        <p:xfrm>
          <a:off x="1221282" y="5243945"/>
          <a:ext cx="897137" cy="365760"/>
        </p:xfrm>
        <a:graphic>
          <a:graphicData uri="http://schemas.openxmlformats.org/drawingml/2006/table">
            <a:tbl>
              <a:tblPr firstRow="1" bandRow="1">
                <a:tableStyleId>{5C22544A-7EE6-4342-B048-85BDC9FD1C3A}</a:tableStyleId>
              </a:tblPr>
              <a:tblGrid>
                <a:gridCol w="299046">
                  <a:extLst>
                    <a:ext uri="{9D8B030D-6E8A-4147-A177-3AD203B41FA5}">
                      <a16:colId xmlns:a16="http://schemas.microsoft.com/office/drawing/2014/main" val="3828119616"/>
                    </a:ext>
                  </a:extLst>
                </a:gridCol>
                <a:gridCol w="318982">
                  <a:extLst>
                    <a:ext uri="{9D8B030D-6E8A-4147-A177-3AD203B41FA5}">
                      <a16:colId xmlns:a16="http://schemas.microsoft.com/office/drawing/2014/main" val="2015051656"/>
                    </a:ext>
                  </a:extLst>
                </a:gridCol>
                <a:gridCol w="279109">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s-AR" dirty="0" smtClean="0">
                          <a:solidFill>
                            <a:schemeClr val="tx1"/>
                          </a:solidFill>
                        </a:rPr>
                        <a:t>2</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graphicFrame>
        <p:nvGraphicFramePr>
          <p:cNvPr id="49" name="Tabla 48"/>
          <p:cNvGraphicFramePr>
            <a:graphicFrameLocks noGrp="1"/>
          </p:cNvGraphicFramePr>
          <p:nvPr>
            <p:extLst>
              <p:ext uri="{D42A27DB-BD31-4B8C-83A1-F6EECF244321}">
                <p14:modId xmlns:p14="http://schemas.microsoft.com/office/powerpoint/2010/main" val="487555297"/>
              </p:ext>
            </p:extLst>
          </p:nvPr>
        </p:nvGraphicFramePr>
        <p:xfrm>
          <a:off x="2539241" y="5222592"/>
          <a:ext cx="897137" cy="365760"/>
        </p:xfrm>
        <a:graphic>
          <a:graphicData uri="http://schemas.openxmlformats.org/drawingml/2006/table">
            <a:tbl>
              <a:tblPr firstRow="1" bandRow="1">
                <a:tableStyleId>{5C22544A-7EE6-4342-B048-85BDC9FD1C3A}</a:tableStyleId>
              </a:tblPr>
              <a:tblGrid>
                <a:gridCol w="299046">
                  <a:extLst>
                    <a:ext uri="{9D8B030D-6E8A-4147-A177-3AD203B41FA5}">
                      <a16:colId xmlns:a16="http://schemas.microsoft.com/office/drawing/2014/main" val="3828119616"/>
                    </a:ext>
                  </a:extLst>
                </a:gridCol>
                <a:gridCol w="318982">
                  <a:extLst>
                    <a:ext uri="{9D8B030D-6E8A-4147-A177-3AD203B41FA5}">
                      <a16:colId xmlns:a16="http://schemas.microsoft.com/office/drawing/2014/main" val="2015051656"/>
                    </a:ext>
                  </a:extLst>
                </a:gridCol>
                <a:gridCol w="279109">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sp>
        <p:nvSpPr>
          <p:cNvPr id="52" name="CuadroTexto 51"/>
          <p:cNvSpPr txBox="1"/>
          <p:nvPr/>
        </p:nvSpPr>
        <p:spPr>
          <a:xfrm>
            <a:off x="2199924" y="4337749"/>
            <a:ext cx="351692" cy="654294"/>
          </a:xfrm>
          <a:prstGeom prst="rect">
            <a:avLst/>
          </a:prstGeom>
          <a:noFill/>
        </p:spPr>
        <p:txBody>
          <a:bodyPr wrap="square" rtlCol="0">
            <a:spAutoFit/>
          </a:bodyPr>
          <a:lstStyle/>
          <a:p>
            <a:r>
              <a:rPr lang="es-AR" dirty="0" smtClean="0"/>
              <a:t>…</a:t>
            </a:r>
            <a:endParaRPr lang="es-MX" dirty="0"/>
          </a:p>
        </p:txBody>
      </p:sp>
      <p:cxnSp>
        <p:nvCxnSpPr>
          <p:cNvPr id="58" name="Conector recto de flecha 57"/>
          <p:cNvCxnSpPr>
            <a:endCxn id="45" idx="0"/>
          </p:cNvCxnSpPr>
          <p:nvPr/>
        </p:nvCxnSpPr>
        <p:spPr>
          <a:xfrm>
            <a:off x="2914333" y="3820974"/>
            <a:ext cx="782118" cy="487438"/>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0" name="CuadroTexto 59"/>
          <p:cNvSpPr txBox="1"/>
          <p:nvPr/>
        </p:nvSpPr>
        <p:spPr>
          <a:xfrm>
            <a:off x="5511593" y="4308412"/>
            <a:ext cx="3361312" cy="369332"/>
          </a:xfrm>
          <a:prstGeom prst="rect">
            <a:avLst/>
          </a:prstGeom>
          <a:noFill/>
        </p:spPr>
        <p:txBody>
          <a:bodyPr wrap="square" rtlCol="0">
            <a:spAutoFit/>
          </a:bodyPr>
          <a:lstStyle/>
          <a:p>
            <a:r>
              <a:rPr lang="es-AR" dirty="0" smtClean="0"/>
              <a:t>…   …   …..</a:t>
            </a:r>
            <a:endParaRPr lang="es-MX" dirty="0"/>
          </a:p>
        </p:txBody>
      </p:sp>
      <p:sp>
        <p:nvSpPr>
          <p:cNvPr id="66" name="CuadroTexto 65"/>
          <p:cNvSpPr txBox="1"/>
          <p:nvPr/>
        </p:nvSpPr>
        <p:spPr>
          <a:xfrm>
            <a:off x="3812936" y="4657119"/>
            <a:ext cx="351692" cy="654294"/>
          </a:xfrm>
          <a:prstGeom prst="rect">
            <a:avLst/>
          </a:prstGeom>
          <a:noFill/>
        </p:spPr>
        <p:txBody>
          <a:bodyPr wrap="square" rtlCol="0">
            <a:spAutoFit/>
          </a:bodyPr>
          <a:lstStyle/>
          <a:p>
            <a:r>
              <a:rPr lang="es-AR" dirty="0" smtClean="0"/>
              <a:t>…</a:t>
            </a:r>
            <a:endParaRPr lang="es-MX" dirty="0"/>
          </a:p>
        </p:txBody>
      </p:sp>
      <p:graphicFrame>
        <p:nvGraphicFramePr>
          <p:cNvPr id="67" name="Tabla 66"/>
          <p:cNvGraphicFramePr>
            <a:graphicFrameLocks noGrp="1"/>
          </p:cNvGraphicFramePr>
          <p:nvPr>
            <p:extLst>
              <p:ext uri="{D42A27DB-BD31-4B8C-83A1-F6EECF244321}">
                <p14:modId xmlns:p14="http://schemas.microsoft.com/office/powerpoint/2010/main" val="121161708"/>
              </p:ext>
            </p:extLst>
          </p:nvPr>
        </p:nvGraphicFramePr>
        <p:xfrm>
          <a:off x="4389948" y="5243945"/>
          <a:ext cx="897137" cy="365760"/>
        </p:xfrm>
        <a:graphic>
          <a:graphicData uri="http://schemas.openxmlformats.org/drawingml/2006/table">
            <a:tbl>
              <a:tblPr firstRow="1" bandRow="1">
                <a:tableStyleId>{5C22544A-7EE6-4342-B048-85BDC9FD1C3A}</a:tableStyleId>
              </a:tblPr>
              <a:tblGrid>
                <a:gridCol w="299046">
                  <a:extLst>
                    <a:ext uri="{9D8B030D-6E8A-4147-A177-3AD203B41FA5}">
                      <a16:colId xmlns:a16="http://schemas.microsoft.com/office/drawing/2014/main" val="3828119616"/>
                    </a:ext>
                  </a:extLst>
                </a:gridCol>
                <a:gridCol w="318982">
                  <a:extLst>
                    <a:ext uri="{9D8B030D-6E8A-4147-A177-3AD203B41FA5}">
                      <a16:colId xmlns:a16="http://schemas.microsoft.com/office/drawing/2014/main" val="2015051656"/>
                    </a:ext>
                  </a:extLst>
                </a:gridCol>
                <a:gridCol w="279109">
                  <a:extLst>
                    <a:ext uri="{9D8B030D-6E8A-4147-A177-3AD203B41FA5}">
                      <a16:colId xmlns:a16="http://schemas.microsoft.com/office/drawing/2014/main" val="1040718093"/>
                    </a:ext>
                  </a:extLst>
                </a:gridCol>
              </a:tblGrid>
              <a:tr h="337623">
                <a:tc>
                  <a:txBody>
                    <a:bodyPr/>
                    <a:lstStyle/>
                    <a:p>
                      <a:pPr algn="ctr"/>
                      <a:r>
                        <a:rPr lang="es-AR" dirty="0" smtClean="0">
                          <a:solidFill>
                            <a:schemeClr val="tx1"/>
                          </a:solidFill>
                        </a:rPr>
                        <a:t>1</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tc>
                  <a:txBody>
                    <a:bodyPr/>
                    <a:lstStyle/>
                    <a:p>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4">
                        <a:lumMod val="20000"/>
                        <a:lumOff val="80000"/>
                      </a:schemeClr>
                    </a:solidFill>
                  </a:tcPr>
                </a:tc>
                <a:tc>
                  <a:txBody>
                    <a:bodyPr/>
                    <a:lstStyle/>
                    <a:p>
                      <a:r>
                        <a:rPr lang="es-AR" dirty="0" smtClean="0">
                          <a:solidFill>
                            <a:schemeClr val="tx1"/>
                          </a:solidFill>
                        </a:rPr>
                        <a:t>6</a:t>
                      </a:r>
                      <a:endParaRPr lang="es-MX"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4">
                        <a:lumMod val="20000"/>
                        <a:lumOff val="80000"/>
                      </a:schemeClr>
                    </a:solidFill>
                  </a:tcPr>
                </a:tc>
                <a:extLst>
                  <a:ext uri="{0D108BD9-81ED-4DB2-BD59-A6C34878D82A}">
                    <a16:rowId xmlns:a16="http://schemas.microsoft.com/office/drawing/2014/main" val="665472962"/>
                  </a:ext>
                </a:extLst>
              </a:tr>
            </a:tbl>
          </a:graphicData>
        </a:graphic>
      </p:graphicFrame>
      <p:sp>
        <p:nvSpPr>
          <p:cNvPr id="68" name="CuadroTexto 67"/>
          <p:cNvSpPr txBox="1"/>
          <p:nvPr/>
        </p:nvSpPr>
        <p:spPr>
          <a:xfrm>
            <a:off x="3901078" y="5119203"/>
            <a:ext cx="351692" cy="654294"/>
          </a:xfrm>
          <a:prstGeom prst="rect">
            <a:avLst/>
          </a:prstGeom>
          <a:noFill/>
        </p:spPr>
        <p:txBody>
          <a:bodyPr wrap="square" rtlCol="0">
            <a:spAutoFit/>
          </a:bodyPr>
          <a:lstStyle/>
          <a:p>
            <a:r>
              <a:rPr lang="es-AR" dirty="0" smtClean="0"/>
              <a:t>…</a:t>
            </a:r>
            <a:endParaRPr lang="es-MX" dirty="0"/>
          </a:p>
        </p:txBody>
      </p:sp>
    </p:spTree>
    <p:extLst>
      <p:ext uri="{BB962C8B-B14F-4D97-AF65-F5344CB8AC3E}">
        <p14:creationId xmlns:p14="http://schemas.microsoft.com/office/powerpoint/2010/main" val="40333634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a:bodyPr>
          <a:lstStyle/>
          <a:p>
            <a:pPr marL="0" indent="0">
              <a:buNone/>
            </a:pPr>
            <a:r>
              <a:rPr lang="es-AR" dirty="0" smtClean="0"/>
              <a:t>Aplicando Técnica </a:t>
            </a:r>
            <a:r>
              <a:rPr lang="es-AR" dirty="0" err="1" smtClean="0"/>
              <a:t>Backtracking</a:t>
            </a:r>
            <a:endParaRPr lang="es-AR" dirty="0" smtClean="0"/>
          </a:p>
          <a:p>
            <a:pPr marL="0" indent="0">
              <a:buNone/>
            </a:pPr>
            <a:endParaRPr lang="es-AR" dirty="0"/>
          </a:p>
          <a:p>
            <a:pPr marL="0" indent="0">
              <a:buNone/>
            </a:pPr>
            <a:r>
              <a:rPr lang="es-AR" dirty="0" smtClean="0"/>
              <a:t>Intentamos poner una reina (hasta completar) de izquierda a derecha, en diferentes columnas. Cada vez que ponemos una nueva reina, si no satisface las restricciones deshacemos lo hecho e intentamos otra opción. </a:t>
            </a:r>
          </a:p>
        </p:txBody>
      </p:sp>
    </p:spTree>
    <p:extLst>
      <p:ext uri="{BB962C8B-B14F-4D97-AF65-F5344CB8AC3E}">
        <p14:creationId xmlns:p14="http://schemas.microsoft.com/office/powerpoint/2010/main" val="311916357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err="1" smtClean="0"/>
              <a:t>Codigo</a:t>
            </a:r>
            <a:r>
              <a:rPr lang="es-AR" dirty="0" smtClean="0"/>
              <a:t> Java. Ver </a:t>
            </a:r>
            <a:r>
              <a:rPr lang="es-AR" dirty="0" err="1" smtClean="0"/>
              <a:t>EightQueens</a:t>
            </a:r>
            <a:endParaRPr lang="es-MX" dirty="0"/>
          </a:p>
        </p:txBody>
      </p:sp>
    </p:spTree>
    <p:extLst>
      <p:ext uri="{BB962C8B-B14F-4D97-AF65-F5344CB8AC3E}">
        <p14:creationId xmlns:p14="http://schemas.microsoft.com/office/powerpoint/2010/main" val="380125847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pic>
        <p:nvPicPr>
          <p:cNvPr id="4" name="tipoalgo">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365125"/>
            <a:ext cx="10570512" cy="5931172"/>
          </a:xfrm>
        </p:spPr>
      </p:pic>
    </p:spTree>
    <p:extLst>
      <p:ext uri="{BB962C8B-B14F-4D97-AF65-F5344CB8AC3E}">
        <p14:creationId xmlns:p14="http://schemas.microsoft.com/office/powerpoint/2010/main" val="398423603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normAutofit/>
          </a:bodyPr>
          <a:lstStyle/>
          <a:p>
            <a:pPr marL="0" indent="0">
              <a:buNone/>
            </a:pPr>
            <a:r>
              <a:rPr lang="es-AR" dirty="0" err="1" smtClean="0"/>
              <a:t>Version</a:t>
            </a:r>
            <a:r>
              <a:rPr lang="es-AR" dirty="0" smtClean="0"/>
              <a:t> 2</a:t>
            </a:r>
          </a:p>
          <a:p>
            <a:pPr marL="0" indent="0">
              <a:buNone/>
            </a:pPr>
            <a:endParaRPr lang="es-AR" dirty="0"/>
          </a:p>
          <a:p>
            <a:pPr marL="0" indent="0">
              <a:buNone/>
            </a:pPr>
            <a:r>
              <a:rPr lang="es-AR" dirty="0" smtClean="0"/>
              <a:t>No se pueden mejorar los chequeos?</a:t>
            </a:r>
          </a:p>
          <a:p>
            <a:pPr marL="0" indent="0">
              <a:buNone/>
            </a:pPr>
            <a:endParaRPr lang="es-AR" dirty="0"/>
          </a:p>
          <a:p>
            <a:pPr marL="0" indent="0">
              <a:buNone/>
            </a:pPr>
            <a:r>
              <a:rPr lang="es-AR" dirty="0" smtClean="0"/>
              <a:t>Espacio vs Tiempo… Siempre la dualidad.</a:t>
            </a:r>
          </a:p>
          <a:p>
            <a:pPr marL="0" indent="0">
              <a:buNone/>
            </a:pPr>
            <a:endParaRPr lang="es-AR" dirty="0" smtClean="0"/>
          </a:p>
        </p:txBody>
      </p:sp>
    </p:spTree>
    <p:extLst>
      <p:ext uri="{BB962C8B-B14F-4D97-AF65-F5344CB8AC3E}">
        <p14:creationId xmlns:p14="http://schemas.microsoft.com/office/powerpoint/2010/main" val="251665433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Cada vez estamos calculando…</a:t>
            </a:r>
            <a:endParaRPr lang="es-MX" dirty="0"/>
          </a:p>
        </p:txBody>
      </p:sp>
      <p:sp>
        <p:nvSpPr>
          <p:cNvPr id="3" name="Marcador de contenido 2"/>
          <p:cNvSpPr>
            <a:spLocks noGrp="1"/>
          </p:cNvSpPr>
          <p:nvPr>
            <p:ph idx="1"/>
          </p:nvPr>
        </p:nvSpPr>
        <p:spPr/>
        <p:txBody>
          <a:bodyPr/>
          <a:lstStyle/>
          <a:p>
            <a:endParaRPr lang="es-MX"/>
          </a:p>
        </p:txBody>
      </p:sp>
      <p:pic>
        <p:nvPicPr>
          <p:cNvPr id="4" name="Imagen 3"/>
          <p:cNvPicPr>
            <a:picLocks noChangeAspect="1"/>
          </p:cNvPicPr>
          <p:nvPr/>
        </p:nvPicPr>
        <p:blipFill>
          <a:blip r:embed="rId2"/>
          <a:stretch>
            <a:fillRect/>
          </a:stretch>
        </p:blipFill>
        <p:spPr>
          <a:xfrm>
            <a:off x="712470" y="1825625"/>
            <a:ext cx="8572500" cy="4152900"/>
          </a:xfrm>
          <a:prstGeom prst="rect">
            <a:avLst/>
          </a:prstGeom>
        </p:spPr>
      </p:pic>
    </p:spTree>
    <p:extLst>
      <p:ext uri="{BB962C8B-B14F-4D97-AF65-F5344CB8AC3E}">
        <p14:creationId xmlns:p14="http://schemas.microsoft.com/office/powerpoint/2010/main" val="320718069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Idea:</a:t>
            </a:r>
          </a:p>
          <a:p>
            <a:pPr marL="0" indent="0">
              <a:buNone/>
            </a:pPr>
            <a:r>
              <a:rPr lang="es-AR" dirty="0" smtClean="0"/>
              <a:t>1) No hace falta tener un tablero de N x N. Si solo almacenamos un vector de N posiciones y guardamos en cada posición la fila usada no ahorramos de chequear….</a:t>
            </a:r>
            <a:endParaRPr lang="es-MX" dirty="0"/>
          </a:p>
        </p:txBody>
      </p:sp>
      <p:pic>
        <p:nvPicPr>
          <p:cNvPr id="4" name="Imagen 3"/>
          <p:cNvPicPr>
            <a:picLocks noChangeAspect="1"/>
          </p:cNvPicPr>
          <p:nvPr/>
        </p:nvPicPr>
        <p:blipFill>
          <a:blip r:embed="rId2"/>
          <a:stretch>
            <a:fillRect/>
          </a:stretch>
        </p:blipFill>
        <p:spPr>
          <a:xfrm>
            <a:off x="1529987" y="4001294"/>
            <a:ext cx="2705100" cy="695325"/>
          </a:xfrm>
          <a:prstGeom prst="rect">
            <a:avLst/>
          </a:prstGeom>
        </p:spPr>
      </p:pic>
      <p:sp>
        <p:nvSpPr>
          <p:cNvPr id="5" name="Flecha derecha 4"/>
          <p:cNvSpPr/>
          <p:nvPr/>
        </p:nvSpPr>
        <p:spPr>
          <a:xfrm>
            <a:off x="4926874" y="4001294"/>
            <a:ext cx="1476103" cy="574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7" name="Imagen 6"/>
          <p:cNvPicPr>
            <a:picLocks noChangeAspect="1"/>
          </p:cNvPicPr>
          <p:nvPr/>
        </p:nvPicPr>
        <p:blipFill>
          <a:blip r:embed="rId3"/>
          <a:stretch>
            <a:fillRect/>
          </a:stretch>
        </p:blipFill>
        <p:spPr>
          <a:xfrm>
            <a:off x="6560893" y="4001294"/>
            <a:ext cx="3571875" cy="714375"/>
          </a:xfrm>
          <a:prstGeom prst="rect">
            <a:avLst/>
          </a:prstGeom>
        </p:spPr>
      </p:pic>
    </p:spTree>
    <p:extLst>
      <p:ext uri="{BB962C8B-B14F-4D97-AF65-F5344CB8AC3E}">
        <p14:creationId xmlns:p14="http://schemas.microsoft.com/office/powerpoint/2010/main" val="172577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Idea:</a:t>
            </a:r>
          </a:p>
          <a:p>
            <a:pPr marL="0" indent="0">
              <a:buNone/>
            </a:pPr>
            <a:r>
              <a:rPr lang="es-AR" dirty="0" smtClean="0"/>
              <a:t>2) No hace falta chequear la diagonal. Los valores que se pueden generar para la diagonal son FIJOS. </a:t>
            </a:r>
            <a:r>
              <a:rPr lang="es-AR" dirty="0" err="1" smtClean="0"/>
              <a:t>Ej</a:t>
            </a:r>
            <a:r>
              <a:rPr lang="es-AR" dirty="0" smtClean="0"/>
              <a:t>:</a:t>
            </a:r>
          </a:p>
          <a:p>
            <a:pPr marL="0" indent="0">
              <a:buNone/>
            </a:pPr>
            <a:r>
              <a:rPr lang="es-AR" dirty="0" smtClean="0"/>
              <a:t>Para 4x4 tengo 7 valores (2 * N – 1)</a:t>
            </a:r>
          </a:p>
          <a:p>
            <a:pPr marL="0" indent="0">
              <a:buNone/>
            </a:pPr>
            <a:r>
              <a:rPr lang="es-AR" dirty="0" smtClean="0"/>
              <a:t>Los valores son iguales para toda la diagonal</a:t>
            </a:r>
            <a:endParaRPr lang="es-MX" dirty="0"/>
          </a:p>
        </p:txBody>
      </p:sp>
      <p:graphicFrame>
        <p:nvGraphicFramePr>
          <p:cNvPr id="7" name="Tabla 6"/>
          <p:cNvGraphicFramePr>
            <a:graphicFrameLocks noGrp="1"/>
          </p:cNvGraphicFramePr>
          <p:nvPr>
            <p:extLst/>
          </p:nvPr>
        </p:nvGraphicFramePr>
        <p:xfrm>
          <a:off x="7785461" y="2873828"/>
          <a:ext cx="2011680" cy="1463040"/>
        </p:xfrm>
        <a:graphic>
          <a:graphicData uri="http://schemas.openxmlformats.org/drawingml/2006/table">
            <a:tbl>
              <a:tblPr firstRow="1" bandRow="1">
                <a:tableStyleId>{5940675A-B579-460E-94D1-54222C63F5DA}</a:tableStyleId>
              </a:tblPr>
              <a:tblGrid>
                <a:gridCol w="502920">
                  <a:extLst>
                    <a:ext uri="{9D8B030D-6E8A-4147-A177-3AD203B41FA5}">
                      <a16:colId xmlns:a16="http://schemas.microsoft.com/office/drawing/2014/main" val="2123059332"/>
                    </a:ext>
                  </a:extLst>
                </a:gridCol>
                <a:gridCol w="502920">
                  <a:extLst>
                    <a:ext uri="{9D8B030D-6E8A-4147-A177-3AD203B41FA5}">
                      <a16:colId xmlns:a16="http://schemas.microsoft.com/office/drawing/2014/main" val="509414726"/>
                    </a:ext>
                  </a:extLst>
                </a:gridCol>
                <a:gridCol w="502920">
                  <a:extLst>
                    <a:ext uri="{9D8B030D-6E8A-4147-A177-3AD203B41FA5}">
                      <a16:colId xmlns:a16="http://schemas.microsoft.com/office/drawing/2014/main" val="2857081290"/>
                    </a:ext>
                  </a:extLst>
                </a:gridCol>
                <a:gridCol w="502920">
                  <a:extLst>
                    <a:ext uri="{9D8B030D-6E8A-4147-A177-3AD203B41FA5}">
                      <a16:colId xmlns:a16="http://schemas.microsoft.com/office/drawing/2014/main" val="1455417297"/>
                    </a:ext>
                  </a:extLst>
                </a:gridCol>
              </a:tblGrid>
              <a:tr h="235132">
                <a:tc>
                  <a:txBody>
                    <a:bodyPr/>
                    <a:lstStyle/>
                    <a:p>
                      <a:endParaRPr lang="es-MX" dirty="0"/>
                    </a:p>
                  </a:txBody>
                  <a:tcPr>
                    <a:solidFill>
                      <a:schemeClr val="accent2"/>
                    </a:solidFill>
                  </a:tcPr>
                </a:tc>
                <a:tc>
                  <a:txBody>
                    <a:bodyPr/>
                    <a:lstStyle/>
                    <a:p>
                      <a:endParaRPr lang="es-MX" dirty="0"/>
                    </a:p>
                  </a:txBody>
                  <a:tcPr>
                    <a:solidFill>
                      <a:srgbClr val="FFFF00"/>
                    </a:solidFill>
                  </a:tcPr>
                </a:tc>
                <a:tc>
                  <a:txBody>
                    <a:bodyPr/>
                    <a:lstStyle/>
                    <a:p>
                      <a:endParaRPr lang="es-MX" dirty="0"/>
                    </a:p>
                  </a:txBody>
                  <a:tcPr>
                    <a:solidFill>
                      <a:schemeClr val="tx2">
                        <a:lumMod val="40000"/>
                        <a:lumOff val="60000"/>
                      </a:schemeClr>
                    </a:solidFill>
                  </a:tcPr>
                </a:tc>
                <a:tc>
                  <a:txBody>
                    <a:bodyPr/>
                    <a:lstStyle/>
                    <a:p>
                      <a:endParaRPr lang="es-MX" dirty="0"/>
                    </a:p>
                  </a:txBody>
                  <a:tcPr>
                    <a:solidFill>
                      <a:srgbClr val="92D050"/>
                    </a:solidFill>
                  </a:tcPr>
                </a:tc>
                <a:extLst>
                  <a:ext uri="{0D108BD9-81ED-4DB2-BD59-A6C34878D82A}">
                    <a16:rowId xmlns:a16="http://schemas.microsoft.com/office/drawing/2014/main" val="2714562854"/>
                  </a:ext>
                </a:extLst>
              </a:tr>
              <a:tr h="235132">
                <a:tc>
                  <a:txBody>
                    <a:bodyPr/>
                    <a:lstStyle/>
                    <a:p>
                      <a:endParaRPr lang="es-MX" dirty="0"/>
                    </a:p>
                  </a:txBody>
                  <a:tcPr>
                    <a:solidFill>
                      <a:srgbClr val="FFFF00"/>
                    </a:solidFill>
                  </a:tcPr>
                </a:tc>
                <a:tc>
                  <a:txBody>
                    <a:bodyPr/>
                    <a:lstStyle/>
                    <a:p>
                      <a:endParaRPr lang="es-MX" dirty="0"/>
                    </a:p>
                  </a:txBody>
                  <a:tcPr>
                    <a:solidFill>
                      <a:schemeClr val="tx2">
                        <a:lumMod val="40000"/>
                        <a:lumOff val="60000"/>
                      </a:schemeClr>
                    </a:solidFill>
                  </a:tcPr>
                </a:tc>
                <a:tc>
                  <a:txBody>
                    <a:bodyPr/>
                    <a:lstStyle/>
                    <a:p>
                      <a:endParaRPr lang="es-MX" dirty="0"/>
                    </a:p>
                  </a:txBody>
                  <a:tcPr>
                    <a:solidFill>
                      <a:srgbClr val="92D050"/>
                    </a:solidFill>
                  </a:tcPr>
                </a:tc>
                <a:tc>
                  <a:txBody>
                    <a:bodyPr/>
                    <a:lstStyle/>
                    <a:p>
                      <a:endParaRPr lang="es-MX" dirty="0"/>
                    </a:p>
                  </a:txBody>
                  <a:tcPr>
                    <a:solidFill>
                      <a:schemeClr val="tx1"/>
                    </a:solidFill>
                  </a:tcPr>
                </a:tc>
                <a:extLst>
                  <a:ext uri="{0D108BD9-81ED-4DB2-BD59-A6C34878D82A}">
                    <a16:rowId xmlns:a16="http://schemas.microsoft.com/office/drawing/2014/main" val="2785632979"/>
                  </a:ext>
                </a:extLst>
              </a:tr>
              <a:tr h="235132">
                <a:tc>
                  <a:txBody>
                    <a:bodyPr/>
                    <a:lstStyle/>
                    <a:p>
                      <a:endParaRPr lang="es-MX" dirty="0"/>
                    </a:p>
                  </a:txBody>
                  <a:tcPr>
                    <a:solidFill>
                      <a:schemeClr val="tx2">
                        <a:lumMod val="40000"/>
                        <a:lumOff val="60000"/>
                      </a:schemeClr>
                    </a:solidFill>
                  </a:tcPr>
                </a:tc>
                <a:tc>
                  <a:txBody>
                    <a:bodyPr/>
                    <a:lstStyle/>
                    <a:p>
                      <a:endParaRPr lang="es-MX" dirty="0"/>
                    </a:p>
                  </a:txBody>
                  <a:tcPr>
                    <a:solidFill>
                      <a:srgbClr val="92D050"/>
                    </a:solidFill>
                  </a:tcPr>
                </a:tc>
                <a:tc>
                  <a:txBody>
                    <a:bodyPr/>
                    <a:lstStyle/>
                    <a:p>
                      <a:endParaRPr lang="es-MX" dirty="0"/>
                    </a:p>
                  </a:txBody>
                  <a:tcPr>
                    <a:solidFill>
                      <a:schemeClr val="tx1"/>
                    </a:solidFill>
                  </a:tcPr>
                </a:tc>
                <a:tc>
                  <a:txBody>
                    <a:bodyPr/>
                    <a:lstStyle/>
                    <a:p>
                      <a:endParaRPr lang="es-MX" dirty="0"/>
                    </a:p>
                  </a:txBody>
                  <a:tcPr>
                    <a:solidFill>
                      <a:schemeClr val="accent2">
                        <a:lumMod val="20000"/>
                        <a:lumOff val="80000"/>
                      </a:schemeClr>
                    </a:solidFill>
                  </a:tcPr>
                </a:tc>
                <a:extLst>
                  <a:ext uri="{0D108BD9-81ED-4DB2-BD59-A6C34878D82A}">
                    <a16:rowId xmlns:a16="http://schemas.microsoft.com/office/drawing/2014/main" val="3186162386"/>
                  </a:ext>
                </a:extLst>
              </a:tr>
              <a:tr h="235132">
                <a:tc>
                  <a:txBody>
                    <a:bodyPr/>
                    <a:lstStyle/>
                    <a:p>
                      <a:endParaRPr lang="es-MX" dirty="0"/>
                    </a:p>
                  </a:txBody>
                  <a:tcPr>
                    <a:solidFill>
                      <a:srgbClr val="92D050"/>
                    </a:solidFill>
                  </a:tcPr>
                </a:tc>
                <a:tc>
                  <a:txBody>
                    <a:bodyPr/>
                    <a:lstStyle/>
                    <a:p>
                      <a:endParaRPr lang="es-MX" dirty="0"/>
                    </a:p>
                  </a:txBody>
                  <a:tcPr>
                    <a:solidFill>
                      <a:schemeClr val="tx1"/>
                    </a:solidFill>
                  </a:tcPr>
                </a:tc>
                <a:tc>
                  <a:txBody>
                    <a:bodyPr/>
                    <a:lstStyle/>
                    <a:p>
                      <a:endParaRPr lang="es-MX" dirty="0"/>
                    </a:p>
                  </a:txBody>
                  <a:tcPr>
                    <a:solidFill>
                      <a:schemeClr val="accent2">
                        <a:lumMod val="20000"/>
                        <a:lumOff val="80000"/>
                      </a:schemeClr>
                    </a:solidFill>
                  </a:tcPr>
                </a:tc>
                <a:tc>
                  <a:txBody>
                    <a:bodyPr/>
                    <a:lstStyle/>
                    <a:p>
                      <a:endParaRPr lang="es-MX" dirty="0"/>
                    </a:p>
                  </a:txBody>
                  <a:tcPr/>
                </a:tc>
                <a:extLst>
                  <a:ext uri="{0D108BD9-81ED-4DB2-BD59-A6C34878D82A}">
                    <a16:rowId xmlns:a16="http://schemas.microsoft.com/office/drawing/2014/main" val="1895032968"/>
                  </a:ext>
                </a:extLst>
              </a:tr>
            </a:tbl>
          </a:graphicData>
        </a:graphic>
      </p:graphicFrame>
      <p:sp>
        <p:nvSpPr>
          <p:cNvPr id="5" name="CuadroTexto 4"/>
          <p:cNvSpPr txBox="1"/>
          <p:nvPr/>
        </p:nvSpPr>
        <p:spPr>
          <a:xfrm>
            <a:off x="7445303" y="2820518"/>
            <a:ext cx="340158" cy="1569660"/>
          </a:xfrm>
          <a:prstGeom prst="rect">
            <a:avLst/>
          </a:prstGeom>
          <a:noFill/>
        </p:spPr>
        <p:txBody>
          <a:bodyPr wrap="none" rtlCol="0">
            <a:spAutoFit/>
          </a:bodyPr>
          <a:lstStyle/>
          <a:p>
            <a:r>
              <a:rPr lang="es-AR" sz="2400" dirty="0" smtClean="0"/>
              <a:t>0</a:t>
            </a:r>
          </a:p>
          <a:p>
            <a:r>
              <a:rPr lang="es-AR" sz="2400" dirty="0" smtClean="0"/>
              <a:t>1</a:t>
            </a:r>
          </a:p>
          <a:p>
            <a:r>
              <a:rPr lang="es-AR" sz="2400" dirty="0" smtClean="0"/>
              <a:t>2</a:t>
            </a:r>
          </a:p>
          <a:p>
            <a:r>
              <a:rPr lang="es-AR" sz="2400" dirty="0"/>
              <a:t>3</a:t>
            </a:r>
          </a:p>
        </p:txBody>
      </p:sp>
      <p:sp>
        <p:nvSpPr>
          <p:cNvPr id="6" name="CuadroTexto 5"/>
          <p:cNvSpPr txBox="1"/>
          <p:nvPr/>
        </p:nvSpPr>
        <p:spPr>
          <a:xfrm>
            <a:off x="7811321" y="2541285"/>
            <a:ext cx="1972755" cy="461665"/>
          </a:xfrm>
          <a:prstGeom prst="rect">
            <a:avLst/>
          </a:prstGeom>
          <a:noFill/>
        </p:spPr>
        <p:txBody>
          <a:bodyPr wrap="square" rtlCol="0">
            <a:spAutoFit/>
          </a:bodyPr>
          <a:lstStyle/>
          <a:p>
            <a:r>
              <a:rPr lang="es-AR" sz="2400" dirty="0" smtClean="0"/>
              <a:t>0     1    2     3</a:t>
            </a:r>
            <a:endParaRPr lang="es-AR" sz="2400" dirty="0"/>
          </a:p>
        </p:txBody>
      </p:sp>
    </p:spTree>
    <p:extLst>
      <p:ext uri="{BB962C8B-B14F-4D97-AF65-F5344CB8AC3E}">
        <p14:creationId xmlns:p14="http://schemas.microsoft.com/office/powerpoint/2010/main" val="14615589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Idea:</a:t>
            </a:r>
          </a:p>
          <a:p>
            <a:pPr marL="0" indent="0">
              <a:buNone/>
            </a:pPr>
            <a:r>
              <a:rPr lang="es-AR" dirty="0" smtClean="0"/>
              <a:t>2) No hace falta chequear la diagonal. Los valores que se pueden generar para la diagonal son FIJOS. </a:t>
            </a:r>
            <a:r>
              <a:rPr lang="es-AR" dirty="0" err="1" smtClean="0"/>
              <a:t>Ej</a:t>
            </a:r>
            <a:r>
              <a:rPr lang="es-AR" dirty="0" smtClean="0"/>
              <a:t>:</a:t>
            </a:r>
          </a:p>
          <a:p>
            <a:pPr marL="0" indent="0">
              <a:buNone/>
            </a:pPr>
            <a:r>
              <a:rPr lang="es-AR" dirty="0" smtClean="0"/>
              <a:t>Para 4x4 tengo 7 valores (2 * N – 1)</a:t>
            </a:r>
          </a:p>
          <a:p>
            <a:pPr marL="0" indent="0">
              <a:buNone/>
            </a:pPr>
            <a:r>
              <a:rPr lang="es-AR" dirty="0" smtClean="0"/>
              <a:t>Los valores son iguales para toda la diagonal</a:t>
            </a:r>
            <a:endParaRPr lang="es-MX" dirty="0"/>
          </a:p>
        </p:txBody>
      </p:sp>
      <p:sp>
        <p:nvSpPr>
          <p:cNvPr id="5" name="Flecha derecha 4"/>
          <p:cNvSpPr/>
          <p:nvPr/>
        </p:nvSpPr>
        <p:spPr>
          <a:xfrm>
            <a:off x="5021427" y="4731929"/>
            <a:ext cx="1476103" cy="574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7" name="Tabla 6"/>
          <p:cNvGraphicFramePr>
            <a:graphicFrameLocks noGrp="1"/>
          </p:cNvGraphicFramePr>
          <p:nvPr/>
        </p:nvGraphicFramePr>
        <p:xfrm>
          <a:off x="7785461" y="2873828"/>
          <a:ext cx="2011680" cy="1463040"/>
        </p:xfrm>
        <a:graphic>
          <a:graphicData uri="http://schemas.openxmlformats.org/drawingml/2006/table">
            <a:tbl>
              <a:tblPr firstRow="1" bandRow="1">
                <a:tableStyleId>{5940675A-B579-460E-94D1-54222C63F5DA}</a:tableStyleId>
              </a:tblPr>
              <a:tblGrid>
                <a:gridCol w="502920">
                  <a:extLst>
                    <a:ext uri="{9D8B030D-6E8A-4147-A177-3AD203B41FA5}">
                      <a16:colId xmlns:a16="http://schemas.microsoft.com/office/drawing/2014/main" val="2123059332"/>
                    </a:ext>
                  </a:extLst>
                </a:gridCol>
                <a:gridCol w="502920">
                  <a:extLst>
                    <a:ext uri="{9D8B030D-6E8A-4147-A177-3AD203B41FA5}">
                      <a16:colId xmlns:a16="http://schemas.microsoft.com/office/drawing/2014/main" val="509414726"/>
                    </a:ext>
                  </a:extLst>
                </a:gridCol>
                <a:gridCol w="502920">
                  <a:extLst>
                    <a:ext uri="{9D8B030D-6E8A-4147-A177-3AD203B41FA5}">
                      <a16:colId xmlns:a16="http://schemas.microsoft.com/office/drawing/2014/main" val="2857081290"/>
                    </a:ext>
                  </a:extLst>
                </a:gridCol>
                <a:gridCol w="502920">
                  <a:extLst>
                    <a:ext uri="{9D8B030D-6E8A-4147-A177-3AD203B41FA5}">
                      <a16:colId xmlns:a16="http://schemas.microsoft.com/office/drawing/2014/main" val="1455417297"/>
                    </a:ext>
                  </a:extLst>
                </a:gridCol>
              </a:tblGrid>
              <a:tr h="235132">
                <a:tc>
                  <a:txBody>
                    <a:bodyPr/>
                    <a:lstStyle/>
                    <a:p>
                      <a:endParaRPr lang="es-MX" dirty="0"/>
                    </a:p>
                  </a:txBody>
                  <a:tcPr>
                    <a:solidFill>
                      <a:schemeClr val="accent2"/>
                    </a:solidFill>
                  </a:tcPr>
                </a:tc>
                <a:tc>
                  <a:txBody>
                    <a:bodyPr/>
                    <a:lstStyle/>
                    <a:p>
                      <a:endParaRPr lang="es-MX" dirty="0"/>
                    </a:p>
                  </a:txBody>
                  <a:tcPr>
                    <a:solidFill>
                      <a:srgbClr val="FFFF00"/>
                    </a:solidFill>
                  </a:tcPr>
                </a:tc>
                <a:tc>
                  <a:txBody>
                    <a:bodyPr/>
                    <a:lstStyle/>
                    <a:p>
                      <a:endParaRPr lang="es-MX" dirty="0"/>
                    </a:p>
                  </a:txBody>
                  <a:tcPr>
                    <a:solidFill>
                      <a:schemeClr val="tx2">
                        <a:lumMod val="40000"/>
                        <a:lumOff val="60000"/>
                      </a:schemeClr>
                    </a:solidFill>
                  </a:tcPr>
                </a:tc>
                <a:tc>
                  <a:txBody>
                    <a:bodyPr/>
                    <a:lstStyle/>
                    <a:p>
                      <a:endParaRPr lang="es-MX" dirty="0"/>
                    </a:p>
                  </a:txBody>
                  <a:tcPr>
                    <a:solidFill>
                      <a:srgbClr val="92D050"/>
                    </a:solidFill>
                  </a:tcPr>
                </a:tc>
                <a:extLst>
                  <a:ext uri="{0D108BD9-81ED-4DB2-BD59-A6C34878D82A}">
                    <a16:rowId xmlns:a16="http://schemas.microsoft.com/office/drawing/2014/main" val="2714562854"/>
                  </a:ext>
                </a:extLst>
              </a:tr>
              <a:tr h="235132">
                <a:tc>
                  <a:txBody>
                    <a:bodyPr/>
                    <a:lstStyle/>
                    <a:p>
                      <a:endParaRPr lang="es-MX" dirty="0"/>
                    </a:p>
                  </a:txBody>
                  <a:tcPr>
                    <a:solidFill>
                      <a:srgbClr val="FFFF00"/>
                    </a:solidFill>
                  </a:tcPr>
                </a:tc>
                <a:tc>
                  <a:txBody>
                    <a:bodyPr/>
                    <a:lstStyle/>
                    <a:p>
                      <a:endParaRPr lang="es-MX" dirty="0"/>
                    </a:p>
                  </a:txBody>
                  <a:tcPr>
                    <a:solidFill>
                      <a:schemeClr val="tx2">
                        <a:lumMod val="40000"/>
                        <a:lumOff val="60000"/>
                      </a:schemeClr>
                    </a:solidFill>
                  </a:tcPr>
                </a:tc>
                <a:tc>
                  <a:txBody>
                    <a:bodyPr/>
                    <a:lstStyle/>
                    <a:p>
                      <a:endParaRPr lang="es-MX" dirty="0"/>
                    </a:p>
                  </a:txBody>
                  <a:tcPr>
                    <a:solidFill>
                      <a:srgbClr val="92D050"/>
                    </a:solidFill>
                  </a:tcPr>
                </a:tc>
                <a:tc>
                  <a:txBody>
                    <a:bodyPr/>
                    <a:lstStyle/>
                    <a:p>
                      <a:endParaRPr lang="es-MX" dirty="0"/>
                    </a:p>
                  </a:txBody>
                  <a:tcPr>
                    <a:solidFill>
                      <a:schemeClr val="tx1"/>
                    </a:solidFill>
                  </a:tcPr>
                </a:tc>
                <a:extLst>
                  <a:ext uri="{0D108BD9-81ED-4DB2-BD59-A6C34878D82A}">
                    <a16:rowId xmlns:a16="http://schemas.microsoft.com/office/drawing/2014/main" val="2785632979"/>
                  </a:ext>
                </a:extLst>
              </a:tr>
              <a:tr h="235132">
                <a:tc>
                  <a:txBody>
                    <a:bodyPr/>
                    <a:lstStyle/>
                    <a:p>
                      <a:endParaRPr lang="es-MX" dirty="0"/>
                    </a:p>
                  </a:txBody>
                  <a:tcPr>
                    <a:solidFill>
                      <a:schemeClr val="tx2">
                        <a:lumMod val="40000"/>
                        <a:lumOff val="60000"/>
                      </a:schemeClr>
                    </a:solidFill>
                  </a:tcPr>
                </a:tc>
                <a:tc>
                  <a:txBody>
                    <a:bodyPr/>
                    <a:lstStyle/>
                    <a:p>
                      <a:endParaRPr lang="es-MX" dirty="0"/>
                    </a:p>
                  </a:txBody>
                  <a:tcPr>
                    <a:solidFill>
                      <a:srgbClr val="92D050"/>
                    </a:solidFill>
                  </a:tcPr>
                </a:tc>
                <a:tc>
                  <a:txBody>
                    <a:bodyPr/>
                    <a:lstStyle/>
                    <a:p>
                      <a:endParaRPr lang="es-MX" dirty="0"/>
                    </a:p>
                  </a:txBody>
                  <a:tcPr>
                    <a:solidFill>
                      <a:schemeClr val="tx1"/>
                    </a:solidFill>
                  </a:tcPr>
                </a:tc>
                <a:tc>
                  <a:txBody>
                    <a:bodyPr/>
                    <a:lstStyle/>
                    <a:p>
                      <a:endParaRPr lang="es-MX" dirty="0"/>
                    </a:p>
                  </a:txBody>
                  <a:tcPr>
                    <a:solidFill>
                      <a:schemeClr val="accent2">
                        <a:lumMod val="20000"/>
                        <a:lumOff val="80000"/>
                      </a:schemeClr>
                    </a:solidFill>
                  </a:tcPr>
                </a:tc>
                <a:extLst>
                  <a:ext uri="{0D108BD9-81ED-4DB2-BD59-A6C34878D82A}">
                    <a16:rowId xmlns:a16="http://schemas.microsoft.com/office/drawing/2014/main" val="3186162386"/>
                  </a:ext>
                </a:extLst>
              </a:tr>
              <a:tr h="235132">
                <a:tc>
                  <a:txBody>
                    <a:bodyPr/>
                    <a:lstStyle/>
                    <a:p>
                      <a:endParaRPr lang="es-MX" dirty="0"/>
                    </a:p>
                  </a:txBody>
                  <a:tcPr>
                    <a:solidFill>
                      <a:srgbClr val="92D050"/>
                    </a:solidFill>
                  </a:tcPr>
                </a:tc>
                <a:tc>
                  <a:txBody>
                    <a:bodyPr/>
                    <a:lstStyle/>
                    <a:p>
                      <a:endParaRPr lang="es-MX" dirty="0"/>
                    </a:p>
                  </a:txBody>
                  <a:tcPr>
                    <a:solidFill>
                      <a:schemeClr val="tx1"/>
                    </a:solidFill>
                  </a:tcPr>
                </a:tc>
                <a:tc>
                  <a:txBody>
                    <a:bodyPr/>
                    <a:lstStyle/>
                    <a:p>
                      <a:endParaRPr lang="es-MX" dirty="0"/>
                    </a:p>
                  </a:txBody>
                  <a:tcPr>
                    <a:solidFill>
                      <a:schemeClr val="accent2">
                        <a:lumMod val="20000"/>
                        <a:lumOff val="80000"/>
                      </a:schemeClr>
                    </a:solidFill>
                  </a:tcPr>
                </a:tc>
                <a:tc>
                  <a:txBody>
                    <a:bodyPr/>
                    <a:lstStyle/>
                    <a:p>
                      <a:endParaRPr lang="es-MX" dirty="0"/>
                    </a:p>
                  </a:txBody>
                  <a:tcPr/>
                </a:tc>
                <a:extLst>
                  <a:ext uri="{0D108BD9-81ED-4DB2-BD59-A6C34878D82A}">
                    <a16:rowId xmlns:a16="http://schemas.microsoft.com/office/drawing/2014/main" val="1895032968"/>
                  </a:ext>
                </a:extLst>
              </a:tr>
            </a:tbl>
          </a:graphicData>
        </a:graphic>
      </p:graphicFrame>
      <p:pic>
        <p:nvPicPr>
          <p:cNvPr id="8" name="Imagen 7"/>
          <p:cNvPicPr>
            <a:picLocks noChangeAspect="1"/>
          </p:cNvPicPr>
          <p:nvPr/>
        </p:nvPicPr>
        <p:blipFill>
          <a:blip r:embed="rId2"/>
          <a:stretch>
            <a:fillRect/>
          </a:stretch>
        </p:blipFill>
        <p:spPr>
          <a:xfrm>
            <a:off x="1044756" y="4691621"/>
            <a:ext cx="3976671" cy="701121"/>
          </a:xfrm>
          <a:prstGeom prst="rect">
            <a:avLst/>
          </a:prstGeom>
        </p:spPr>
      </p:pic>
      <p:pic>
        <p:nvPicPr>
          <p:cNvPr id="10" name="Imagen 9"/>
          <p:cNvPicPr>
            <a:picLocks noChangeAspect="1"/>
          </p:cNvPicPr>
          <p:nvPr/>
        </p:nvPicPr>
        <p:blipFill>
          <a:blip r:embed="rId3"/>
          <a:stretch>
            <a:fillRect/>
          </a:stretch>
        </p:blipFill>
        <p:spPr>
          <a:xfrm>
            <a:off x="6824388" y="4584981"/>
            <a:ext cx="3933825" cy="914400"/>
          </a:xfrm>
          <a:prstGeom prst="rect">
            <a:avLst/>
          </a:prstGeom>
        </p:spPr>
      </p:pic>
      <p:sp>
        <p:nvSpPr>
          <p:cNvPr id="4" name="CuadroTexto 3"/>
          <p:cNvSpPr txBox="1"/>
          <p:nvPr/>
        </p:nvSpPr>
        <p:spPr>
          <a:xfrm>
            <a:off x="7445303" y="2820518"/>
            <a:ext cx="340158" cy="1569660"/>
          </a:xfrm>
          <a:prstGeom prst="rect">
            <a:avLst/>
          </a:prstGeom>
          <a:noFill/>
        </p:spPr>
        <p:txBody>
          <a:bodyPr wrap="none" rtlCol="0">
            <a:spAutoFit/>
          </a:bodyPr>
          <a:lstStyle/>
          <a:p>
            <a:r>
              <a:rPr lang="es-AR" sz="2400" dirty="0" smtClean="0"/>
              <a:t>0</a:t>
            </a:r>
          </a:p>
          <a:p>
            <a:r>
              <a:rPr lang="es-AR" sz="2400" dirty="0" smtClean="0"/>
              <a:t>1</a:t>
            </a:r>
          </a:p>
          <a:p>
            <a:r>
              <a:rPr lang="es-AR" sz="2400" dirty="0" smtClean="0"/>
              <a:t>2</a:t>
            </a:r>
          </a:p>
          <a:p>
            <a:r>
              <a:rPr lang="es-AR" sz="2400" dirty="0"/>
              <a:t>3</a:t>
            </a:r>
          </a:p>
        </p:txBody>
      </p:sp>
      <p:sp>
        <p:nvSpPr>
          <p:cNvPr id="9" name="CuadroTexto 8"/>
          <p:cNvSpPr txBox="1"/>
          <p:nvPr/>
        </p:nvSpPr>
        <p:spPr>
          <a:xfrm>
            <a:off x="7811321" y="2541285"/>
            <a:ext cx="1972755" cy="461665"/>
          </a:xfrm>
          <a:prstGeom prst="rect">
            <a:avLst/>
          </a:prstGeom>
          <a:noFill/>
        </p:spPr>
        <p:txBody>
          <a:bodyPr wrap="square" rtlCol="0">
            <a:spAutoFit/>
          </a:bodyPr>
          <a:lstStyle/>
          <a:p>
            <a:r>
              <a:rPr lang="es-AR" sz="2400" dirty="0" smtClean="0"/>
              <a:t>0     1    2     3</a:t>
            </a:r>
            <a:endParaRPr lang="es-AR" sz="2400" dirty="0"/>
          </a:p>
        </p:txBody>
      </p:sp>
    </p:spTree>
    <p:extLst>
      <p:ext uri="{BB962C8B-B14F-4D97-AF65-F5344CB8AC3E}">
        <p14:creationId xmlns:p14="http://schemas.microsoft.com/office/powerpoint/2010/main" val="2870396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Idea:</a:t>
            </a:r>
          </a:p>
          <a:p>
            <a:pPr marL="0" indent="0">
              <a:buNone/>
            </a:pPr>
            <a:r>
              <a:rPr lang="es-AR" dirty="0" smtClean="0"/>
              <a:t>3) Y Sí. No hace falta chequear la </a:t>
            </a:r>
            <a:r>
              <a:rPr lang="es-AR" dirty="0" err="1" smtClean="0"/>
              <a:t>contradiagonal</a:t>
            </a:r>
            <a:r>
              <a:rPr lang="es-AR" dirty="0" smtClean="0"/>
              <a:t>. Los valores que se pueden generar para la </a:t>
            </a:r>
            <a:r>
              <a:rPr lang="es-AR" dirty="0" err="1" smtClean="0"/>
              <a:t>contradiagonal</a:t>
            </a:r>
            <a:r>
              <a:rPr lang="es-AR" dirty="0" smtClean="0"/>
              <a:t> son FIJOS. </a:t>
            </a:r>
            <a:r>
              <a:rPr lang="es-AR" dirty="0" err="1" smtClean="0"/>
              <a:t>Ej</a:t>
            </a:r>
            <a:r>
              <a:rPr lang="es-AR" dirty="0" smtClean="0"/>
              <a:t>:</a:t>
            </a:r>
          </a:p>
          <a:p>
            <a:pPr marL="0" indent="0">
              <a:buNone/>
            </a:pPr>
            <a:r>
              <a:rPr lang="es-AR" dirty="0" smtClean="0"/>
              <a:t>Para 4x4 tengo 7 valores (2 * N – 1)</a:t>
            </a:r>
          </a:p>
          <a:p>
            <a:pPr marL="0" indent="0">
              <a:buNone/>
            </a:pPr>
            <a:r>
              <a:rPr lang="es-AR" dirty="0" smtClean="0"/>
              <a:t>Los valores son iguales para toda la </a:t>
            </a:r>
            <a:r>
              <a:rPr lang="es-AR" dirty="0" err="1" smtClean="0"/>
              <a:t>contradiagonal</a:t>
            </a:r>
            <a:endParaRPr lang="es-AR" dirty="0" smtClean="0"/>
          </a:p>
          <a:p>
            <a:pPr marL="0" indent="0">
              <a:buNone/>
            </a:pPr>
            <a:endParaRPr lang="es-AR" dirty="0"/>
          </a:p>
          <a:p>
            <a:pPr marL="0" indent="0">
              <a:buNone/>
            </a:pPr>
            <a:r>
              <a:rPr lang="es-AR" dirty="0" smtClean="0"/>
              <a:t>Cuales son????  [  ???, ??? ]</a:t>
            </a:r>
            <a:endParaRPr lang="es-MX" dirty="0"/>
          </a:p>
        </p:txBody>
      </p:sp>
      <p:graphicFrame>
        <p:nvGraphicFramePr>
          <p:cNvPr id="7" name="Tabla 6"/>
          <p:cNvGraphicFramePr>
            <a:graphicFrameLocks noGrp="1"/>
          </p:cNvGraphicFramePr>
          <p:nvPr>
            <p:extLst/>
          </p:nvPr>
        </p:nvGraphicFramePr>
        <p:xfrm>
          <a:off x="9039495" y="3269774"/>
          <a:ext cx="2011680" cy="1527309"/>
        </p:xfrm>
        <a:graphic>
          <a:graphicData uri="http://schemas.openxmlformats.org/drawingml/2006/table">
            <a:tbl>
              <a:tblPr firstRow="1" bandRow="1">
                <a:tableStyleId>{5940675A-B579-460E-94D1-54222C63F5DA}</a:tableStyleId>
              </a:tblPr>
              <a:tblGrid>
                <a:gridCol w="502920">
                  <a:extLst>
                    <a:ext uri="{9D8B030D-6E8A-4147-A177-3AD203B41FA5}">
                      <a16:colId xmlns:a16="http://schemas.microsoft.com/office/drawing/2014/main" val="2123059332"/>
                    </a:ext>
                  </a:extLst>
                </a:gridCol>
                <a:gridCol w="502920">
                  <a:extLst>
                    <a:ext uri="{9D8B030D-6E8A-4147-A177-3AD203B41FA5}">
                      <a16:colId xmlns:a16="http://schemas.microsoft.com/office/drawing/2014/main" val="509414726"/>
                    </a:ext>
                  </a:extLst>
                </a:gridCol>
                <a:gridCol w="502920">
                  <a:extLst>
                    <a:ext uri="{9D8B030D-6E8A-4147-A177-3AD203B41FA5}">
                      <a16:colId xmlns:a16="http://schemas.microsoft.com/office/drawing/2014/main" val="2857081290"/>
                    </a:ext>
                  </a:extLst>
                </a:gridCol>
                <a:gridCol w="502920">
                  <a:extLst>
                    <a:ext uri="{9D8B030D-6E8A-4147-A177-3AD203B41FA5}">
                      <a16:colId xmlns:a16="http://schemas.microsoft.com/office/drawing/2014/main" val="1455417297"/>
                    </a:ext>
                  </a:extLst>
                </a:gridCol>
              </a:tblGrid>
              <a:tr h="235132">
                <a:tc>
                  <a:txBody>
                    <a:bodyPr/>
                    <a:lstStyle/>
                    <a:p>
                      <a:endParaRPr lang="es-MX" dirty="0"/>
                    </a:p>
                  </a:txBody>
                  <a:tcPr>
                    <a:solidFill>
                      <a:schemeClr val="accent2"/>
                    </a:solidFill>
                  </a:tcPr>
                </a:tc>
                <a:tc>
                  <a:txBody>
                    <a:bodyPr/>
                    <a:lstStyle/>
                    <a:p>
                      <a:endParaRPr lang="es-MX" dirty="0"/>
                    </a:p>
                  </a:txBody>
                  <a:tcPr>
                    <a:solidFill>
                      <a:srgbClr val="FFFF00"/>
                    </a:solidFill>
                  </a:tcPr>
                </a:tc>
                <a:tc>
                  <a:txBody>
                    <a:bodyPr/>
                    <a:lstStyle/>
                    <a:p>
                      <a:endParaRPr lang="es-MX" dirty="0"/>
                    </a:p>
                  </a:txBody>
                  <a:tcPr>
                    <a:solidFill>
                      <a:schemeClr val="tx2">
                        <a:lumMod val="40000"/>
                        <a:lumOff val="60000"/>
                      </a:schemeClr>
                    </a:solidFill>
                  </a:tcPr>
                </a:tc>
                <a:tc>
                  <a:txBody>
                    <a:bodyPr/>
                    <a:lstStyle/>
                    <a:p>
                      <a:endParaRPr lang="es-MX" dirty="0"/>
                    </a:p>
                  </a:txBody>
                  <a:tcPr>
                    <a:solidFill>
                      <a:srgbClr val="92D050"/>
                    </a:solidFill>
                  </a:tcPr>
                </a:tc>
                <a:extLst>
                  <a:ext uri="{0D108BD9-81ED-4DB2-BD59-A6C34878D82A}">
                    <a16:rowId xmlns:a16="http://schemas.microsoft.com/office/drawing/2014/main" val="2714562854"/>
                  </a:ext>
                </a:extLst>
              </a:tr>
              <a:tr h="235132">
                <a:tc>
                  <a:txBody>
                    <a:bodyPr/>
                    <a:lstStyle/>
                    <a:p>
                      <a:endParaRPr lang="es-MX" dirty="0"/>
                    </a:p>
                  </a:txBody>
                  <a:tcPr>
                    <a:solidFill>
                      <a:schemeClr val="bg1">
                        <a:lumMod val="85000"/>
                      </a:schemeClr>
                    </a:solidFill>
                  </a:tcPr>
                </a:tc>
                <a:tc>
                  <a:txBody>
                    <a:bodyPr/>
                    <a:lstStyle/>
                    <a:p>
                      <a:endParaRPr lang="es-MX" dirty="0"/>
                    </a:p>
                  </a:txBody>
                  <a:tcPr>
                    <a:solidFill>
                      <a:schemeClr val="accent2"/>
                    </a:solidFill>
                  </a:tcPr>
                </a:tc>
                <a:tc>
                  <a:txBody>
                    <a:bodyPr/>
                    <a:lstStyle/>
                    <a:p>
                      <a:endParaRPr lang="es-MX" dirty="0"/>
                    </a:p>
                  </a:txBody>
                  <a:tcPr>
                    <a:solidFill>
                      <a:srgbClr val="FFFF00"/>
                    </a:solidFill>
                  </a:tcPr>
                </a:tc>
                <a:tc>
                  <a:txBody>
                    <a:bodyPr/>
                    <a:lstStyle/>
                    <a:p>
                      <a:endParaRPr lang="es-MX" dirty="0"/>
                    </a:p>
                  </a:txBody>
                  <a:tcPr>
                    <a:solidFill>
                      <a:schemeClr val="accent5">
                        <a:lumMod val="60000"/>
                        <a:lumOff val="40000"/>
                      </a:schemeClr>
                    </a:solidFill>
                  </a:tcPr>
                </a:tc>
                <a:extLst>
                  <a:ext uri="{0D108BD9-81ED-4DB2-BD59-A6C34878D82A}">
                    <a16:rowId xmlns:a16="http://schemas.microsoft.com/office/drawing/2014/main" val="2785632979"/>
                  </a:ext>
                </a:extLst>
              </a:tr>
              <a:tr h="430029">
                <a:tc>
                  <a:txBody>
                    <a:bodyPr/>
                    <a:lstStyle/>
                    <a:p>
                      <a:endParaRPr lang="es-MX" dirty="0"/>
                    </a:p>
                  </a:txBody>
                  <a:tcPr>
                    <a:solidFill>
                      <a:schemeClr val="tx1"/>
                    </a:solidFill>
                  </a:tcPr>
                </a:tc>
                <a:tc>
                  <a:txBody>
                    <a:bodyPr/>
                    <a:lstStyle/>
                    <a:p>
                      <a:endParaRPr lang="es-MX" dirty="0"/>
                    </a:p>
                  </a:txBody>
                  <a:tcPr>
                    <a:solidFill>
                      <a:schemeClr val="bg1">
                        <a:lumMod val="85000"/>
                      </a:schemeClr>
                    </a:solidFill>
                  </a:tcPr>
                </a:tc>
                <a:tc>
                  <a:txBody>
                    <a:bodyPr/>
                    <a:lstStyle/>
                    <a:p>
                      <a:endParaRPr lang="es-MX" dirty="0"/>
                    </a:p>
                  </a:txBody>
                  <a:tcPr>
                    <a:solidFill>
                      <a:schemeClr val="accent2"/>
                    </a:solidFill>
                  </a:tcPr>
                </a:tc>
                <a:tc>
                  <a:txBody>
                    <a:bodyPr/>
                    <a:lstStyle/>
                    <a:p>
                      <a:endParaRPr lang="es-MX" dirty="0"/>
                    </a:p>
                  </a:txBody>
                  <a:tcPr>
                    <a:solidFill>
                      <a:schemeClr val="accent2">
                        <a:lumMod val="20000"/>
                        <a:lumOff val="80000"/>
                      </a:schemeClr>
                    </a:solidFill>
                  </a:tcPr>
                </a:tc>
                <a:extLst>
                  <a:ext uri="{0D108BD9-81ED-4DB2-BD59-A6C34878D82A}">
                    <a16:rowId xmlns:a16="http://schemas.microsoft.com/office/drawing/2014/main" val="3186162386"/>
                  </a:ext>
                </a:extLst>
              </a:tr>
              <a:tr h="235132">
                <a:tc>
                  <a:txBody>
                    <a:bodyPr/>
                    <a:lstStyle/>
                    <a:p>
                      <a:endParaRPr lang="es-MX" dirty="0"/>
                    </a:p>
                  </a:txBody>
                  <a:tcPr>
                    <a:solidFill>
                      <a:srgbClr val="FF0000"/>
                    </a:solidFill>
                  </a:tcPr>
                </a:tc>
                <a:tc>
                  <a:txBody>
                    <a:bodyPr/>
                    <a:lstStyle/>
                    <a:p>
                      <a:endParaRPr lang="es-MX" dirty="0"/>
                    </a:p>
                  </a:txBody>
                  <a:tcPr>
                    <a:solidFill>
                      <a:schemeClr val="tx1"/>
                    </a:solidFill>
                  </a:tcPr>
                </a:tc>
                <a:tc>
                  <a:txBody>
                    <a:bodyPr/>
                    <a:lstStyle/>
                    <a:p>
                      <a:endParaRPr lang="es-MX" dirty="0"/>
                    </a:p>
                  </a:txBody>
                  <a:tcPr>
                    <a:solidFill>
                      <a:schemeClr val="bg1">
                        <a:lumMod val="85000"/>
                      </a:schemeClr>
                    </a:solidFill>
                  </a:tcPr>
                </a:tc>
                <a:tc>
                  <a:txBody>
                    <a:bodyPr/>
                    <a:lstStyle/>
                    <a:p>
                      <a:endParaRPr lang="es-MX" dirty="0"/>
                    </a:p>
                  </a:txBody>
                  <a:tcPr>
                    <a:solidFill>
                      <a:schemeClr val="accent2"/>
                    </a:solidFill>
                  </a:tcPr>
                </a:tc>
                <a:extLst>
                  <a:ext uri="{0D108BD9-81ED-4DB2-BD59-A6C34878D82A}">
                    <a16:rowId xmlns:a16="http://schemas.microsoft.com/office/drawing/2014/main" val="1895032968"/>
                  </a:ext>
                </a:extLst>
              </a:tr>
            </a:tbl>
          </a:graphicData>
        </a:graphic>
      </p:graphicFrame>
      <p:sp>
        <p:nvSpPr>
          <p:cNvPr id="5" name="CuadroTexto 4"/>
          <p:cNvSpPr txBox="1"/>
          <p:nvPr/>
        </p:nvSpPr>
        <p:spPr>
          <a:xfrm>
            <a:off x="8712402" y="3166168"/>
            <a:ext cx="340158" cy="1569660"/>
          </a:xfrm>
          <a:prstGeom prst="rect">
            <a:avLst/>
          </a:prstGeom>
          <a:noFill/>
        </p:spPr>
        <p:txBody>
          <a:bodyPr wrap="none" rtlCol="0">
            <a:spAutoFit/>
          </a:bodyPr>
          <a:lstStyle/>
          <a:p>
            <a:r>
              <a:rPr lang="es-AR" sz="2400" dirty="0" smtClean="0"/>
              <a:t>0</a:t>
            </a:r>
          </a:p>
          <a:p>
            <a:r>
              <a:rPr lang="es-AR" sz="2400" dirty="0" smtClean="0"/>
              <a:t>1</a:t>
            </a:r>
          </a:p>
          <a:p>
            <a:r>
              <a:rPr lang="es-AR" sz="2400" dirty="0" smtClean="0"/>
              <a:t>2</a:t>
            </a:r>
          </a:p>
          <a:p>
            <a:r>
              <a:rPr lang="es-AR" sz="2400" dirty="0"/>
              <a:t>3</a:t>
            </a:r>
          </a:p>
        </p:txBody>
      </p:sp>
      <p:sp>
        <p:nvSpPr>
          <p:cNvPr id="6" name="CuadroTexto 5"/>
          <p:cNvSpPr txBox="1"/>
          <p:nvPr/>
        </p:nvSpPr>
        <p:spPr>
          <a:xfrm>
            <a:off x="9078420" y="2886935"/>
            <a:ext cx="1972755" cy="461665"/>
          </a:xfrm>
          <a:prstGeom prst="rect">
            <a:avLst/>
          </a:prstGeom>
          <a:noFill/>
        </p:spPr>
        <p:txBody>
          <a:bodyPr wrap="square" rtlCol="0">
            <a:spAutoFit/>
          </a:bodyPr>
          <a:lstStyle/>
          <a:p>
            <a:r>
              <a:rPr lang="es-AR" sz="2400" dirty="0" smtClean="0"/>
              <a:t>0     1    2     3</a:t>
            </a:r>
            <a:endParaRPr lang="es-AR" sz="2400" dirty="0"/>
          </a:p>
        </p:txBody>
      </p:sp>
    </p:spTree>
    <p:extLst>
      <p:ext uri="{BB962C8B-B14F-4D97-AF65-F5344CB8AC3E}">
        <p14:creationId xmlns:p14="http://schemas.microsoft.com/office/powerpoint/2010/main" val="12161910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Idea:</a:t>
            </a:r>
          </a:p>
          <a:p>
            <a:pPr marL="0" indent="0">
              <a:buNone/>
            </a:pPr>
            <a:r>
              <a:rPr lang="es-AR" dirty="0" smtClean="0"/>
              <a:t>3) Y Sí. No hace falta chequear la </a:t>
            </a:r>
            <a:r>
              <a:rPr lang="es-AR" dirty="0" err="1" smtClean="0"/>
              <a:t>contradiagonal</a:t>
            </a:r>
            <a:r>
              <a:rPr lang="es-AR" dirty="0" smtClean="0"/>
              <a:t>. Los valores que se pueden generar para la </a:t>
            </a:r>
            <a:r>
              <a:rPr lang="es-AR" dirty="0" err="1" smtClean="0"/>
              <a:t>contradiagonal</a:t>
            </a:r>
            <a:r>
              <a:rPr lang="es-AR" dirty="0" smtClean="0"/>
              <a:t> son FIJOS. </a:t>
            </a:r>
            <a:r>
              <a:rPr lang="es-AR" dirty="0" err="1" smtClean="0"/>
              <a:t>Ej</a:t>
            </a:r>
            <a:r>
              <a:rPr lang="es-AR" dirty="0" smtClean="0"/>
              <a:t>:</a:t>
            </a:r>
          </a:p>
          <a:p>
            <a:pPr marL="0" indent="0">
              <a:buNone/>
            </a:pPr>
            <a:r>
              <a:rPr lang="es-AR" dirty="0" smtClean="0"/>
              <a:t>Para 4x4 tengo 7 valores (2 * N – 1)</a:t>
            </a:r>
          </a:p>
          <a:p>
            <a:pPr marL="0" indent="0">
              <a:buNone/>
            </a:pPr>
            <a:r>
              <a:rPr lang="es-AR" dirty="0" smtClean="0"/>
              <a:t>Los valores son iguales para toda la </a:t>
            </a:r>
            <a:r>
              <a:rPr lang="es-AR" dirty="0" err="1" smtClean="0"/>
              <a:t>contradiagonal</a:t>
            </a:r>
            <a:endParaRPr lang="es-AR" dirty="0" smtClean="0"/>
          </a:p>
          <a:p>
            <a:pPr marL="0" indent="0">
              <a:buNone/>
            </a:pPr>
            <a:endParaRPr lang="es-AR" dirty="0"/>
          </a:p>
          <a:p>
            <a:pPr marL="0" indent="0">
              <a:buNone/>
            </a:pPr>
            <a:r>
              <a:rPr lang="es-AR" dirty="0" smtClean="0"/>
              <a:t>Cuales son????</a:t>
            </a:r>
            <a:endParaRPr lang="es-MX" dirty="0"/>
          </a:p>
        </p:txBody>
      </p:sp>
      <p:graphicFrame>
        <p:nvGraphicFramePr>
          <p:cNvPr id="7" name="Tabla 6"/>
          <p:cNvGraphicFramePr>
            <a:graphicFrameLocks noGrp="1"/>
          </p:cNvGraphicFramePr>
          <p:nvPr/>
        </p:nvGraphicFramePr>
        <p:xfrm>
          <a:off x="9039495" y="3269774"/>
          <a:ext cx="2011680" cy="1527309"/>
        </p:xfrm>
        <a:graphic>
          <a:graphicData uri="http://schemas.openxmlformats.org/drawingml/2006/table">
            <a:tbl>
              <a:tblPr firstRow="1" bandRow="1">
                <a:tableStyleId>{5940675A-B579-460E-94D1-54222C63F5DA}</a:tableStyleId>
              </a:tblPr>
              <a:tblGrid>
                <a:gridCol w="502920">
                  <a:extLst>
                    <a:ext uri="{9D8B030D-6E8A-4147-A177-3AD203B41FA5}">
                      <a16:colId xmlns:a16="http://schemas.microsoft.com/office/drawing/2014/main" val="2123059332"/>
                    </a:ext>
                  </a:extLst>
                </a:gridCol>
                <a:gridCol w="502920">
                  <a:extLst>
                    <a:ext uri="{9D8B030D-6E8A-4147-A177-3AD203B41FA5}">
                      <a16:colId xmlns:a16="http://schemas.microsoft.com/office/drawing/2014/main" val="509414726"/>
                    </a:ext>
                  </a:extLst>
                </a:gridCol>
                <a:gridCol w="502920">
                  <a:extLst>
                    <a:ext uri="{9D8B030D-6E8A-4147-A177-3AD203B41FA5}">
                      <a16:colId xmlns:a16="http://schemas.microsoft.com/office/drawing/2014/main" val="2857081290"/>
                    </a:ext>
                  </a:extLst>
                </a:gridCol>
                <a:gridCol w="502920">
                  <a:extLst>
                    <a:ext uri="{9D8B030D-6E8A-4147-A177-3AD203B41FA5}">
                      <a16:colId xmlns:a16="http://schemas.microsoft.com/office/drawing/2014/main" val="1455417297"/>
                    </a:ext>
                  </a:extLst>
                </a:gridCol>
              </a:tblGrid>
              <a:tr h="235132">
                <a:tc>
                  <a:txBody>
                    <a:bodyPr/>
                    <a:lstStyle/>
                    <a:p>
                      <a:endParaRPr lang="es-MX" dirty="0"/>
                    </a:p>
                  </a:txBody>
                  <a:tcPr>
                    <a:solidFill>
                      <a:schemeClr val="accent2"/>
                    </a:solidFill>
                  </a:tcPr>
                </a:tc>
                <a:tc>
                  <a:txBody>
                    <a:bodyPr/>
                    <a:lstStyle/>
                    <a:p>
                      <a:endParaRPr lang="es-MX" dirty="0"/>
                    </a:p>
                  </a:txBody>
                  <a:tcPr>
                    <a:solidFill>
                      <a:srgbClr val="FFFF00"/>
                    </a:solidFill>
                  </a:tcPr>
                </a:tc>
                <a:tc>
                  <a:txBody>
                    <a:bodyPr/>
                    <a:lstStyle/>
                    <a:p>
                      <a:endParaRPr lang="es-MX" dirty="0"/>
                    </a:p>
                  </a:txBody>
                  <a:tcPr>
                    <a:solidFill>
                      <a:schemeClr val="tx2">
                        <a:lumMod val="40000"/>
                        <a:lumOff val="60000"/>
                      </a:schemeClr>
                    </a:solidFill>
                  </a:tcPr>
                </a:tc>
                <a:tc>
                  <a:txBody>
                    <a:bodyPr/>
                    <a:lstStyle/>
                    <a:p>
                      <a:endParaRPr lang="es-MX" dirty="0"/>
                    </a:p>
                  </a:txBody>
                  <a:tcPr>
                    <a:solidFill>
                      <a:srgbClr val="92D050"/>
                    </a:solidFill>
                  </a:tcPr>
                </a:tc>
                <a:extLst>
                  <a:ext uri="{0D108BD9-81ED-4DB2-BD59-A6C34878D82A}">
                    <a16:rowId xmlns:a16="http://schemas.microsoft.com/office/drawing/2014/main" val="2714562854"/>
                  </a:ext>
                </a:extLst>
              </a:tr>
              <a:tr h="235132">
                <a:tc>
                  <a:txBody>
                    <a:bodyPr/>
                    <a:lstStyle/>
                    <a:p>
                      <a:endParaRPr lang="es-MX" dirty="0"/>
                    </a:p>
                  </a:txBody>
                  <a:tcPr>
                    <a:solidFill>
                      <a:schemeClr val="bg1">
                        <a:lumMod val="85000"/>
                      </a:schemeClr>
                    </a:solidFill>
                  </a:tcPr>
                </a:tc>
                <a:tc>
                  <a:txBody>
                    <a:bodyPr/>
                    <a:lstStyle/>
                    <a:p>
                      <a:endParaRPr lang="es-MX" dirty="0"/>
                    </a:p>
                  </a:txBody>
                  <a:tcPr>
                    <a:solidFill>
                      <a:schemeClr val="accent2"/>
                    </a:solidFill>
                  </a:tcPr>
                </a:tc>
                <a:tc>
                  <a:txBody>
                    <a:bodyPr/>
                    <a:lstStyle/>
                    <a:p>
                      <a:endParaRPr lang="es-MX" dirty="0"/>
                    </a:p>
                  </a:txBody>
                  <a:tcPr>
                    <a:solidFill>
                      <a:srgbClr val="FFFF00"/>
                    </a:solidFill>
                  </a:tcPr>
                </a:tc>
                <a:tc>
                  <a:txBody>
                    <a:bodyPr/>
                    <a:lstStyle/>
                    <a:p>
                      <a:endParaRPr lang="es-MX" dirty="0"/>
                    </a:p>
                  </a:txBody>
                  <a:tcPr>
                    <a:solidFill>
                      <a:schemeClr val="accent5">
                        <a:lumMod val="60000"/>
                        <a:lumOff val="40000"/>
                      </a:schemeClr>
                    </a:solidFill>
                  </a:tcPr>
                </a:tc>
                <a:extLst>
                  <a:ext uri="{0D108BD9-81ED-4DB2-BD59-A6C34878D82A}">
                    <a16:rowId xmlns:a16="http://schemas.microsoft.com/office/drawing/2014/main" val="2785632979"/>
                  </a:ext>
                </a:extLst>
              </a:tr>
              <a:tr h="430029">
                <a:tc>
                  <a:txBody>
                    <a:bodyPr/>
                    <a:lstStyle/>
                    <a:p>
                      <a:endParaRPr lang="es-MX" dirty="0"/>
                    </a:p>
                  </a:txBody>
                  <a:tcPr>
                    <a:solidFill>
                      <a:schemeClr val="tx1"/>
                    </a:solidFill>
                  </a:tcPr>
                </a:tc>
                <a:tc>
                  <a:txBody>
                    <a:bodyPr/>
                    <a:lstStyle/>
                    <a:p>
                      <a:endParaRPr lang="es-MX" dirty="0"/>
                    </a:p>
                  </a:txBody>
                  <a:tcPr>
                    <a:solidFill>
                      <a:schemeClr val="bg1">
                        <a:lumMod val="85000"/>
                      </a:schemeClr>
                    </a:solidFill>
                  </a:tcPr>
                </a:tc>
                <a:tc>
                  <a:txBody>
                    <a:bodyPr/>
                    <a:lstStyle/>
                    <a:p>
                      <a:endParaRPr lang="es-MX" dirty="0"/>
                    </a:p>
                  </a:txBody>
                  <a:tcPr>
                    <a:solidFill>
                      <a:schemeClr val="accent2"/>
                    </a:solidFill>
                  </a:tcPr>
                </a:tc>
                <a:tc>
                  <a:txBody>
                    <a:bodyPr/>
                    <a:lstStyle/>
                    <a:p>
                      <a:endParaRPr lang="es-MX" dirty="0"/>
                    </a:p>
                  </a:txBody>
                  <a:tcPr>
                    <a:solidFill>
                      <a:schemeClr val="accent2">
                        <a:lumMod val="20000"/>
                        <a:lumOff val="80000"/>
                      </a:schemeClr>
                    </a:solidFill>
                  </a:tcPr>
                </a:tc>
                <a:extLst>
                  <a:ext uri="{0D108BD9-81ED-4DB2-BD59-A6C34878D82A}">
                    <a16:rowId xmlns:a16="http://schemas.microsoft.com/office/drawing/2014/main" val="3186162386"/>
                  </a:ext>
                </a:extLst>
              </a:tr>
              <a:tr h="235132">
                <a:tc>
                  <a:txBody>
                    <a:bodyPr/>
                    <a:lstStyle/>
                    <a:p>
                      <a:endParaRPr lang="es-MX" dirty="0"/>
                    </a:p>
                  </a:txBody>
                  <a:tcPr>
                    <a:solidFill>
                      <a:srgbClr val="FF0000"/>
                    </a:solidFill>
                  </a:tcPr>
                </a:tc>
                <a:tc>
                  <a:txBody>
                    <a:bodyPr/>
                    <a:lstStyle/>
                    <a:p>
                      <a:endParaRPr lang="es-MX" dirty="0"/>
                    </a:p>
                  </a:txBody>
                  <a:tcPr>
                    <a:solidFill>
                      <a:schemeClr val="tx1"/>
                    </a:solidFill>
                  </a:tcPr>
                </a:tc>
                <a:tc>
                  <a:txBody>
                    <a:bodyPr/>
                    <a:lstStyle/>
                    <a:p>
                      <a:endParaRPr lang="es-MX" dirty="0"/>
                    </a:p>
                  </a:txBody>
                  <a:tcPr>
                    <a:solidFill>
                      <a:schemeClr val="bg1">
                        <a:lumMod val="85000"/>
                      </a:schemeClr>
                    </a:solidFill>
                  </a:tcPr>
                </a:tc>
                <a:tc>
                  <a:txBody>
                    <a:bodyPr/>
                    <a:lstStyle/>
                    <a:p>
                      <a:endParaRPr lang="es-MX" dirty="0"/>
                    </a:p>
                  </a:txBody>
                  <a:tcPr>
                    <a:solidFill>
                      <a:schemeClr val="accent2"/>
                    </a:solidFill>
                  </a:tcPr>
                </a:tc>
                <a:extLst>
                  <a:ext uri="{0D108BD9-81ED-4DB2-BD59-A6C34878D82A}">
                    <a16:rowId xmlns:a16="http://schemas.microsoft.com/office/drawing/2014/main" val="1895032968"/>
                  </a:ext>
                </a:extLst>
              </a:tr>
            </a:tbl>
          </a:graphicData>
        </a:graphic>
      </p:graphicFrame>
      <p:sp>
        <p:nvSpPr>
          <p:cNvPr id="5" name="Flecha derecha 4"/>
          <p:cNvSpPr/>
          <p:nvPr/>
        </p:nvSpPr>
        <p:spPr>
          <a:xfrm>
            <a:off x="5063630" y="5097689"/>
            <a:ext cx="1476103" cy="5747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pic>
        <p:nvPicPr>
          <p:cNvPr id="4" name="Imagen 3"/>
          <p:cNvPicPr>
            <a:picLocks noChangeAspect="1"/>
          </p:cNvPicPr>
          <p:nvPr/>
        </p:nvPicPr>
        <p:blipFill>
          <a:blip r:embed="rId2"/>
          <a:stretch>
            <a:fillRect/>
          </a:stretch>
        </p:blipFill>
        <p:spPr>
          <a:xfrm>
            <a:off x="0" y="4732814"/>
            <a:ext cx="5162843" cy="1133475"/>
          </a:xfrm>
          <a:prstGeom prst="rect">
            <a:avLst/>
          </a:prstGeom>
        </p:spPr>
      </p:pic>
      <p:pic>
        <p:nvPicPr>
          <p:cNvPr id="8" name="Imagen 7"/>
          <p:cNvPicPr>
            <a:picLocks noChangeAspect="1"/>
          </p:cNvPicPr>
          <p:nvPr/>
        </p:nvPicPr>
        <p:blipFill>
          <a:blip r:embed="rId3"/>
          <a:stretch>
            <a:fillRect/>
          </a:stretch>
        </p:blipFill>
        <p:spPr>
          <a:xfrm>
            <a:off x="6840641" y="5097688"/>
            <a:ext cx="5053080" cy="653481"/>
          </a:xfrm>
          <a:prstGeom prst="rect">
            <a:avLst/>
          </a:prstGeom>
        </p:spPr>
      </p:pic>
      <p:sp>
        <p:nvSpPr>
          <p:cNvPr id="11" name="CuadroTexto 10"/>
          <p:cNvSpPr txBox="1"/>
          <p:nvPr/>
        </p:nvSpPr>
        <p:spPr>
          <a:xfrm>
            <a:off x="8712402" y="3192294"/>
            <a:ext cx="340158" cy="1569660"/>
          </a:xfrm>
          <a:prstGeom prst="rect">
            <a:avLst/>
          </a:prstGeom>
          <a:noFill/>
        </p:spPr>
        <p:txBody>
          <a:bodyPr wrap="none" rtlCol="0">
            <a:spAutoFit/>
          </a:bodyPr>
          <a:lstStyle/>
          <a:p>
            <a:r>
              <a:rPr lang="es-AR" sz="2400" dirty="0" smtClean="0"/>
              <a:t>0</a:t>
            </a:r>
          </a:p>
          <a:p>
            <a:r>
              <a:rPr lang="es-AR" sz="2400" dirty="0" smtClean="0"/>
              <a:t>1</a:t>
            </a:r>
          </a:p>
          <a:p>
            <a:r>
              <a:rPr lang="es-AR" sz="2400" dirty="0" smtClean="0"/>
              <a:t>2</a:t>
            </a:r>
          </a:p>
          <a:p>
            <a:r>
              <a:rPr lang="es-AR" sz="2400" dirty="0"/>
              <a:t>3</a:t>
            </a:r>
          </a:p>
        </p:txBody>
      </p:sp>
      <p:sp>
        <p:nvSpPr>
          <p:cNvPr id="12" name="CuadroTexto 11"/>
          <p:cNvSpPr txBox="1"/>
          <p:nvPr/>
        </p:nvSpPr>
        <p:spPr>
          <a:xfrm>
            <a:off x="9078420" y="2913061"/>
            <a:ext cx="1972755" cy="461665"/>
          </a:xfrm>
          <a:prstGeom prst="rect">
            <a:avLst/>
          </a:prstGeom>
          <a:noFill/>
        </p:spPr>
        <p:txBody>
          <a:bodyPr wrap="square" rtlCol="0">
            <a:spAutoFit/>
          </a:bodyPr>
          <a:lstStyle/>
          <a:p>
            <a:r>
              <a:rPr lang="es-AR" sz="2400" dirty="0" smtClean="0"/>
              <a:t>0     1    2     3</a:t>
            </a:r>
            <a:endParaRPr lang="es-AR" sz="2400" dirty="0"/>
          </a:p>
        </p:txBody>
      </p:sp>
    </p:spTree>
    <p:extLst>
      <p:ext uri="{BB962C8B-B14F-4D97-AF65-F5344CB8AC3E}">
        <p14:creationId xmlns:p14="http://schemas.microsoft.com/office/powerpoint/2010/main" val="2603029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smtClean="0"/>
              <a:t>Técnica de Búsqueda Exhaustiva</a:t>
            </a:r>
            <a:endParaRPr lang="es-MX" b="1" dirty="0"/>
          </a:p>
        </p:txBody>
      </p:sp>
      <p:sp>
        <p:nvSpPr>
          <p:cNvPr id="3" name="Marcador de contenido 2"/>
          <p:cNvSpPr>
            <a:spLocks noGrp="1"/>
          </p:cNvSpPr>
          <p:nvPr>
            <p:ph idx="1"/>
          </p:nvPr>
        </p:nvSpPr>
        <p:spPr/>
        <p:txBody>
          <a:bodyPr/>
          <a:lstStyle/>
          <a:p>
            <a:pPr marL="0" indent="0">
              <a:buNone/>
            </a:pPr>
            <a:r>
              <a:rPr lang="es-AR" dirty="0" smtClean="0"/>
              <a:t>Técnica para buscar todas las posibles soluciones explorando el espacio de soluciones en forma implícita.</a:t>
            </a:r>
          </a:p>
          <a:p>
            <a:pPr marL="0" indent="0">
              <a:buNone/>
            </a:pPr>
            <a:endParaRPr lang="es-AR" dirty="0" smtClean="0"/>
          </a:p>
          <a:p>
            <a:pPr marL="0" indent="0">
              <a:buNone/>
            </a:pPr>
            <a:r>
              <a:rPr lang="es-AR" dirty="0" smtClean="0"/>
              <a:t>¿Para qué sirve?</a:t>
            </a:r>
          </a:p>
          <a:p>
            <a:pPr marL="0" indent="0">
              <a:buNone/>
            </a:pPr>
            <a:r>
              <a:rPr lang="es-AR" dirty="0" smtClean="0"/>
              <a:t>Un problema tiene muchas soluciones y las quiero todas.</a:t>
            </a:r>
          </a:p>
          <a:p>
            <a:pPr marL="0" indent="0">
              <a:buNone/>
            </a:pPr>
            <a:endParaRPr lang="es-AR" dirty="0" smtClean="0"/>
          </a:p>
          <a:p>
            <a:pPr marL="0" indent="0">
              <a:buNone/>
            </a:pPr>
            <a:r>
              <a:rPr lang="es-AR" dirty="0" smtClean="0"/>
              <a:t>Consideraciones: el grafo es implícito (no lo genero). Típicamente se implementa con recursión (o sea </a:t>
            </a:r>
            <a:r>
              <a:rPr lang="es-AR" dirty="0" err="1" smtClean="0"/>
              <a:t>Stack</a:t>
            </a:r>
            <a:r>
              <a:rPr lang="es-AR" dirty="0" smtClean="0"/>
              <a:t>) aunque puede hacerse con una </a:t>
            </a:r>
            <a:r>
              <a:rPr lang="es-AR" dirty="0" err="1" smtClean="0"/>
              <a:t>Queue</a:t>
            </a:r>
            <a:r>
              <a:rPr lang="es-AR" dirty="0" smtClean="0"/>
              <a:t>. </a:t>
            </a:r>
            <a:r>
              <a:rPr lang="es-AR" dirty="0" err="1" smtClean="0"/>
              <a:t>Ej</a:t>
            </a:r>
            <a:r>
              <a:rPr lang="es-AR" dirty="0" smtClean="0"/>
              <a:t>: DFS y BFS.</a:t>
            </a:r>
          </a:p>
          <a:p>
            <a:pPr marL="0" indent="0">
              <a:buNone/>
            </a:pPr>
            <a:endParaRPr lang="es-AR" dirty="0"/>
          </a:p>
        </p:txBody>
      </p:sp>
    </p:spTree>
    <p:extLst>
      <p:ext uri="{BB962C8B-B14F-4D97-AF65-F5344CB8AC3E}">
        <p14:creationId xmlns:p14="http://schemas.microsoft.com/office/powerpoint/2010/main" val="122749470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err="1" smtClean="0"/>
              <a:t>Codigo</a:t>
            </a:r>
            <a:r>
              <a:rPr lang="es-AR" dirty="0" smtClean="0"/>
              <a:t> Java. Ver </a:t>
            </a:r>
            <a:r>
              <a:rPr lang="es-AR" dirty="0" err="1" smtClean="0"/>
              <a:t>EightQueensEficiente</a:t>
            </a:r>
            <a:endParaRPr lang="es-MX" dirty="0"/>
          </a:p>
        </p:txBody>
      </p:sp>
    </p:spTree>
    <p:extLst>
      <p:ext uri="{BB962C8B-B14F-4D97-AF65-F5344CB8AC3E}">
        <p14:creationId xmlns:p14="http://schemas.microsoft.com/office/powerpoint/2010/main" val="286553042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p:txBody>
          <a:bodyPr>
            <a:normAutofit/>
          </a:bodyPr>
          <a:lstStyle/>
          <a:p>
            <a:pPr marL="0" indent="0" algn="just">
              <a:buNone/>
            </a:pPr>
            <a:r>
              <a:rPr lang="es-AR" b="1" dirty="0" smtClean="0"/>
              <a:t>Divide &amp; </a:t>
            </a:r>
            <a:r>
              <a:rPr lang="es-AR" b="1" dirty="0" err="1" smtClean="0"/>
              <a:t>Conquer</a:t>
            </a:r>
            <a:r>
              <a:rPr lang="es-AR" b="1" dirty="0" smtClean="0"/>
              <a:t> </a:t>
            </a:r>
            <a:r>
              <a:rPr lang="es-AR" dirty="0" smtClean="0"/>
              <a:t>=&gt; técnica que descompone un problema de tamaño N en problemas más pequeños que tengan solución. Finalmente, se debe proponer cómo construir la solución final a partir de las soluciones de los problemas menores. </a:t>
            </a:r>
            <a:r>
              <a:rPr lang="es-AR" dirty="0" err="1" smtClean="0"/>
              <a:t>Ej</a:t>
            </a:r>
            <a:r>
              <a:rPr lang="es-AR" dirty="0" smtClean="0"/>
              <a:t>: </a:t>
            </a:r>
            <a:r>
              <a:rPr lang="es-AR" dirty="0" err="1" smtClean="0"/>
              <a:t>Mergesort</a:t>
            </a:r>
            <a:r>
              <a:rPr lang="es-AR" dirty="0" smtClean="0"/>
              <a:t>, </a:t>
            </a:r>
            <a:r>
              <a:rPr lang="es-AR" dirty="0" err="1" smtClean="0"/>
              <a:t>Quicksort</a:t>
            </a:r>
            <a:r>
              <a:rPr lang="es-AR" dirty="0" smtClean="0"/>
              <a:t>, Búsqueda en un BST, Búsqueda en un arreglo ordenado.</a:t>
            </a:r>
          </a:p>
          <a:p>
            <a:pPr marL="0" indent="0" algn="just">
              <a:buNone/>
            </a:pPr>
            <a:endParaRPr lang="es-AR" dirty="0" smtClean="0"/>
          </a:p>
        </p:txBody>
      </p:sp>
    </p:spTree>
    <p:extLst>
      <p:ext uri="{BB962C8B-B14F-4D97-AF65-F5344CB8AC3E}">
        <p14:creationId xmlns:p14="http://schemas.microsoft.com/office/powerpoint/2010/main" val="274820680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p:txBody>
          <a:bodyPr>
            <a:normAutofit/>
          </a:bodyPr>
          <a:lstStyle/>
          <a:p>
            <a:pPr marL="0" indent="0" algn="just">
              <a:buNone/>
            </a:pPr>
            <a:r>
              <a:rPr lang="es-AR" b="1" dirty="0" smtClean="0"/>
              <a:t>Algoritmos </a:t>
            </a:r>
            <a:r>
              <a:rPr lang="es-AR" b="1" dirty="0" err="1" smtClean="0"/>
              <a:t>Avidos</a:t>
            </a:r>
            <a:r>
              <a:rPr lang="es-AR" b="1" dirty="0" smtClean="0"/>
              <a:t> (</a:t>
            </a:r>
            <a:r>
              <a:rPr lang="es-AR" b="1" dirty="0" err="1" smtClean="0"/>
              <a:t>Greedy</a:t>
            </a:r>
            <a:r>
              <a:rPr lang="es-AR" b="1" dirty="0" smtClean="0"/>
              <a:t>)</a:t>
            </a:r>
            <a:r>
              <a:rPr lang="es-AR" dirty="0" smtClean="0"/>
              <a:t> =&gt; técnica que busca en cada etapa un óptimo local con el objetivo de llegar al óptimo global (aunque de esta forma no siempre se consigue el óptimo global). Ejemplo: algoritmo de </a:t>
            </a:r>
            <a:r>
              <a:rPr lang="es-AR" dirty="0" err="1" smtClean="0"/>
              <a:t>Kruskal</a:t>
            </a:r>
            <a:r>
              <a:rPr lang="es-AR" dirty="0" smtClean="0"/>
              <a:t> para encontrar el mínimo árbol generador de un grafo.</a:t>
            </a:r>
          </a:p>
          <a:p>
            <a:pPr marL="0" indent="0" algn="just">
              <a:buNone/>
            </a:pPr>
            <a:endParaRPr lang="es-AR" dirty="0" smtClean="0"/>
          </a:p>
        </p:txBody>
      </p:sp>
      <p:pic>
        <p:nvPicPr>
          <p:cNvPr id="6" name="Imagen 5"/>
          <p:cNvPicPr>
            <a:picLocks noChangeAspect="1"/>
          </p:cNvPicPr>
          <p:nvPr/>
        </p:nvPicPr>
        <p:blipFill>
          <a:blip r:embed="rId2"/>
          <a:stretch>
            <a:fillRect/>
          </a:stretch>
        </p:blipFill>
        <p:spPr>
          <a:xfrm>
            <a:off x="838200" y="3416617"/>
            <a:ext cx="2924175" cy="3133725"/>
          </a:xfrm>
          <a:prstGeom prst="rect">
            <a:avLst/>
          </a:prstGeom>
        </p:spPr>
      </p:pic>
      <p:sp>
        <p:nvSpPr>
          <p:cNvPr id="8" name="Flecha derecha 7"/>
          <p:cNvSpPr/>
          <p:nvPr/>
        </p:nvSpPr>
        <p:spPr>
          <a:xfrm>
            <a:off x="3644537" y="4415245"/>
            <a:ext cx="1227909" cy="901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6810686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a:xfrm>
            <a:off x="838200" y="1755480"/>
            <a:ext cx="10515600" cy="4351338"/>
          </a:xfrm>
        </p:spPr>
        <p:txBody>
          <a:bodyPr>
            <a:normAutofit/>
          </a:bodyPr>
          <a:lstStyle/>
          <a:p>
            <a:pPr marL="0" indent="0" algn="just">
              <a:buNone/>
            </a:pPr>
            <a:r>
              <a:rPr lang="es-AR" b="1" dirty="0" smtClean="0"/>
              <a:t>Algoritmos Ávidos (</a:t>
            </a:r>
            <a:r>
              <a:rPr lang="es-AR" b="1" dirty="0" err="1" smtClean="0"/>
              <a:t>Greedy</a:t>
            </a:r>
            <a:r>
              <a:rPr lang="es-AR" b="1" dirty="0" smtClean="0"/>
              <a:t>)</a:t>
            </a:r>
            <a:r>
              <a:rPr lang="es-AR" dirty="0" smtClean="0"/>
              <a:t> =&gt; técnica que busca en cada etapa un óptimo local con el objetivo de llegar al óptimo global (aunque de esta forma no siempre se consigue el óptimo global). Ejemplo: algoritmo de </a:t>
            </a:r>
            <a:r>
              <a:rPr lang="es-AR" dirty="0" err="1" smtClean="0"/>
              <a:t>Kruskal</a:t>
            </a:r>
            <a:r>
              <a:rPr lang="es-AR" dirty="0" smtClean="0"/>
              <a:t> para encontrar el mínimo árbol generador de un grafo.</a:t>
            </a:r>
          </a:p>
          <a:p>
            <a:pPr marL="0" indent="0" algn="just">
              <a:buNone/>
            </a:pPr>
            <a:endParaRPr lang="es-AR" dirty="0" smtClean="0"/>
          </a:p>
        </p:txBody>
      </p:sp>
      <p:pic>
        <p:nvPicPr>
          <p:cNvPr id="6" name="Imagen 5"/>
          <p:cNvPicPr>
            <a:picLocks noChangeAspect="1"/>
          </p:cNvPicPr>
          <p:nvPr/>
        </p:nvPicPr>
        <p:blipFill>
          <a:blip r:embed="rId2"/>
          <a:stretch>
            <a:fillRect/>
          </a:stretch>
        </p:blipFill>
        <p:spPr>
          <a:xfrm>
            <a:off x="838200" y="3416617"/>
            <a:ext cx="2924175" cy="3133725"/>
          </a:xfrm>
          <a:prstGeom prst="rect">
            <a:avLst/>
          </a:prstGeom>
        </p:spPr>
      </p:pic>
      <p:sp>
        <p:nvSpPr>
          <p:cNvPr id="8" name="Flecha derecha 7"/>
          <p:cNvSpPr/>
          <p:nvPr/>
        </p:nvSpPr>
        <p:spPr>
          <a:xfrm>
            <a:off x="3644537" y="4415245"/>
            <a:ext cx="1227909" cy="901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4" name="Tabla 3"/>
          <p:cNvGraphicFramePr>
            <a:graphicFrameLocks noGrp="1"/>
          </p:cNvGraphicFramePr>
          <p:nvPr>
            <p:extLst/>
          </p:nvPr>
        </p:nvGraphicFramePr>
        <p:xfrm>
          <a:off x="5133703" y="3500119"/>
          <a:ext cx="1724298" cy="2966720"/>
        </p:xfrm>
        <a:graphic>
          <a:graphicData uri="http://schemas.openxmlformats.org/drawingml/2006/table">
            <a:tbl>
              <a:tblPr firstRow="1" bandRow="1">
                <a:tableStyleId>{5940675A-B579-460E-94D1-54222C63F5DA}</a:tableStyleId>
              </a:tblPr>
              <a:tblGrid>
                <a:gridCol w="574766">
                  <a:extLst>
                    <a:ext uri="{9D8B030D-6E8A-4147-A177-3AD203B41FA5}">
                      <a16:colId xmlns:a16="http://schemas.microsoft.com/office/drawing/2014/main" val="3496135991"/>
                    </a:ext>
                  </a:extLst>
                </a:gridCol>
                <a:gridCol w="574766">
                  <a:extLst>
                    <a:ext uri="{9D8B030D-6E8A-4147-A177-3AD203B41FA5}">
                      <a16:colId xmlns:a16="http://schemas.microsoft.com/office/drawing/2014/main" val="2988278587"/>
                    </a:ext>
                  </a:extLst>
                </a:gridCol>
                <a:gridCol w="574766">
                  <a:extLst>
                    <a:ext uri="{9D8B030D-6E8A-4147-A177-3AD203B41FA5}">
                      <a16:colId xmlns:a16="http://schemas.microsoft.com/office/drawing/2014/main" val="373790334"/>
                    </a:ext>
                  </a:extLst>
                </a:gridCol>
              </a:tblGrid>
              <a:tr h="370840">
                <a:tc>
                  <a:txBody>
                    <a:bodyPr/>
                    <a:lstStyle/>
                    <a:p>
                      <a:r>
                        <a:rPr lang="es-AR" dirty="0" smtClean="0"/>
                        <a:t>C</a:t>
                      </a:r>
                      <a:endParaRPr lang="es-MX" dirty="0"/>
                    </a:p>
                  </a:txBody>
                  <a:tcPr/>
                </a:tc>
                <a:tc>
                  <a:txBody>
                    <a:bodyPr/>
                    <a:lstStyle/>
                    <a:p>
                      <a:r>
                        <a:rPr lang="es-AR" dirty="0" smtClean="0"/>
                        <a:t>G</a:t>
                      </a:r>
                      <a:endParaRPr lang="es-MX" dirty="0"/>
                    </a:p>
                  </a:txBody>
                  <a:tcPr/>
                </a:tc>
                <a:tc>
                  <a:txBody>
                    <a:bodyPr/>
                    <a:lstStyle/>
                    <a:p>
                      <a:r>
                        <a:rPr lang="es-AR" dirty="0" smtClean="0">
                          <a:solidFill>
                            <a:srgbClr val="00B050"/>
                          </a:solidFill>
                        </a:rPr>
                        <a:t>1</a:t>
                      </a:r>
                      <a:endParaRPr lang="es-MX" dirty="0">
                        <a:solidFill>
                          <a:srgbClr val="00B050"/>
                        </a:solidFill>
                      </a:endParaRPr>
                    </a:p>
                  </a:txBody>
                  <a:tcPr/>
                </a:tc>
                <a:extLst>
                  <a:ext uri="{0D108BD9-81ED-4DB2-BD59-A6C34878D82A}">
                    <a16:rowId xmlns:a16="http://schemas.microsoft.com/office/drawing/2014/main" val="565892425"/>
                  </a:ext>
                </a:extLst>
              </a:tr>
              <a:tr h="370840">
                <a:tc>
                  <a:txBody>
                    <a:bodyPr/>
                    <a:lstStyle/>
                    <a:p>
                      <a:r>
                        <a:rPr lang="es-AR" dirty="0" smtClean="0"/>
                        <a:t>B</a:t>
                      </a:r>
                      <a:endParaRPr lang="es-MX" dirty="0"/>
                    </a:p>
                  </a:txBody>
                  <a:tcPr/>
                </a:tc>
                <a:tc>
                  <a:txBody>
                    <a:bodyPr/>
                    <a:lstStyle/>
                    <a:p>
                      <a:r>
                        <a:rPr lang="es-AR" dirty="0" smtClean="0"/>
                        <a:t>C</a:t>
                      </a:r>
                      <a:endParaRPr lang="es-MX" dirty="0"/>
                    </a:p>
                  </a:txBody>
                  <a:tcPr/>
                </a:tc>
                <a:tc>
                  <a:txBody>
                    <a:bodyPr/>
                    <a:lstStyle/>
                    <a:p>
                      <a:r>
                        <a:rPr lang="es-AR" dirty="0" smtClean="0">
                          <a:solidFill>
                            <a:srgbClr val="00B050"/>
                          </a:solidFill>
                        </a:rPr>
                        <a:t>2</a:t>
                      </a:r>
                      <a:endParaRPr lang="es-MX" dirty="0">
                        <a:solidFill>
                          <a:srgbClr val="00B050"/>
                        </a:solidFill>
                      </a:endParaRPr>
                    </a:p>
                  </a:txBody>
                  <a:tcPr/>
                </a:tc>
                <a:extLst>
                  <a:ext uri="{0D108BD9-81ED-4DB2-BD59-A6C34878D82A}">
                    <a16:rowId xmlns:a16="http://schemas.microsoft.com/office/drawing/2014/main" val="1327933582"/>
                  </a:ext>
                </a:extLst>
              </a:tr>
              <a:tr h="370840">
                <a:tc>
                  <a:txBody>
                    <a:bodyPr/>
                    <a:lstStyle/>
                    <a:p>
                      <a:r>
                        <a:rPr lang="es-AR" dirty="0" smtClean="0"/>
                        <a:t>B</a:t>
                      </a:r>
                      <a:endParaRPr lang="es-MX" dirty="0"/>
                    </a:p>
                  </a:txBody>
                  <a:tcPr/>
                </a:tc>
                <a:tc>
                  <a:txBody>
                    <a:bodyPr/>
                    <a:lstStyle/>
                    <a:p>
                      <a:r>
                        <a:rPr lang="es-AR" dirty="0" smtClean="0"/>
                        <a:t>F</a:t>
                      </a:r>
                      <a:endParaRPr lang="es-MX" dirty="0"/>
                    </a:p>
                  </a:txBody>
                  <a:tcPr/>
                </a:tc>
                <a:tc>
                  <a:txBody>
                    <a:bodyPr/>
                    <a:lstStyle/>
                    <a:p>
                      <a:r>
                        <a:rPr lang="es-AR" dirty="0" smtClean="0">
                          <a:solidFill>
                            <a:srgbClr val="00B050"/>
                          </a:solidFill>
                        </a:rPr>
                        <a:t>2</a:t>
                      </a:r>
                      <a:endParaRPr lang="es-MX" dirty="0">
                        <a:solidFill>
                          <a:srgbClr val="00B050"/>
                        </a:solidFill>
                      </a:endParaRPr>
                    </a:p>
                  </a:txBody>
                  <a:tcPr/>
                </a:tc>
                <a:extLst>
                  <a:ext uri="{0D108BD9-81ED-4DB2-BD59-A6C34878D82A}">
                    <a16:rowId xmlns:a16="http://schemas.microsoft.com/office/drawing/2014/main" val="3883163264"/>
                  </a:ext>
                </a:extLst>
              </a:tr>
              <a:tr h="370840">
                <a:tc>
                  <a:txBody>
                    <a:bodyPr/>
                    <a:lstStyle/>
                    <a:p>
                      <a:r>
                        <a:rPr lang="es-AR" dirty="0" smtClean="0"/>
                        <a:t>F</a:t>
                      </a:r>
                      <a:endParaRPr lang="es-MX" dirty="0"/>
                    </a:p>
                  </a:txBody>
                  <a:tcPr/>
                </a:tc>
                <a:tc>
                  <a:txBody>
                    <a:bodyPr/>
                    <a:lstStyle/>
                    <a:p>
                      <a:r>
                        <a:rPr lang="es-AR" dirty="0" smtClean="0"/>
                        <a:t>C</a:t>
                      </a:r>
                      <a:endParaRPr lang="es-MX" dirty="0"/>
                    </a:p>
                  </a:txBody>
                  <a:tcPr/>
                </a:tc>
                <a:tc>
                  <a:txBody>
                    <a:bodyPr/>
                    <a:lstStyle/>
                    <a:p>
                      <a:r>
                        <a:rPr lang="es-AR" dirty="0" smtClean="0">
                          <a:solidFill>
                            <a:srgbClr val="00B050"/>
                          </a:solidFill>
                        </a:rPr>
                        <a:t>2</a:t>
                      </a:r>
                      <a:endParaRPr lang="es-MX" dirty="0">
                        <a:solidFill>
                          <a:srgbClr val="00B050"/>
                        </a:solidFill>
                      </a:endParaRPr>
                    </a:p>
                  </a:txBody>
                  <a:tcPr/>
                </a:tc>
                <a:extLst>
                  <a:ext uri="{0D108BD9-81ED-4DB2-BD59-A6C34878D82A}">
                    <a16:rowId xmlns:a16="http://schemas.microsoft.com/office/drawing/2014/main" val="2728172828"/>
                  </a:ext>
                </a:extLst>
              </a:tr>
              <a:tr h="370840">
                <a:tc>
                  <a:txBody>
                    <a:bodyPr/>
                    <a:lstStyle/>
                    <a:p>
                      <a:r>
                        <a:rPr lang="es-AR" dirty="0" smtClean="0"/>
                        <a:t>F</a:t>
                      </a:r>
                      <a:endParaRPr lang="es-MX" dirty="0"/>
                    </a:p>
                  </a:txBody>
                  <a:tcPr/>
                </a:tc>
                <a:tc>
                  <a:txBody>
                    <a:bodyPr/>
                    <a:lstStyle/>
                    <a:p>
                      <a:r>
                        <a:rPr lang="es-AR" dirty="0" smtClean="0"/>
                        <a:t>D</a:t>
                      </a:r>
                      <a:endParaRPr lang="es-MX" dirty="0"/>
                    </a:p>
                  </a:txBody>
                  <a:tcPr/>
                </a:tc>
                <a:tc>
                  <a:txBody>
                    <a:bodyPr/>
                    <a:lstStyle/>
                    <a:p>
                      <a:r>
                        <a:rPr lang="es-AR" dirty="0" smtClean="0">
                          <a:solidFill>
                            <a:srgbClr val="00B050"/>
                          </a:solidFill>
                        </a:rPr>
                        <a:t>4</a:t>
                      </a:r>
                      <a:endParaRPr lang="es-MX" dirty="0">
                        <a:solidFill>
                          <a:srgbClr val="00B050"/>
                        </a:solidFill>
                      </a:endParaRPr>
                    </a:p>
                  </a:txBody>
                  <a:tcPr/>
                </a:tc>
                <a:extLst>
                  <a:ext uri="{0D108BD9-81ED-4DB2-BD59-A6C34878D82A}">
                    <a16:rowId xmlns:a16="http://schemas.microsoft.com/office/drawing/2014/main" val="338037777"/>
                  </a:ext>
                </a:extLst>
              </a:tr>
              <a:tr h="370840">
                <a:tc>
                  <a:txBody>
                    <a:bodyPr/>
                    <a:lstStyle/>
                    <a:p>
                      <a:r>
                        <a:rPr lang="es-AR" dirty="0" smtClean="0"/>
                        <a:t>F</a:t>
                      </a:r>
                      <a:endParaRPr lang="es-MX" dirty="0"/>
                    </a:p>
                  </a:txBody>
                  <a:tcPr/>
                </a:tc>
                <a:tc>
                  <a:txBody>
                    <a:bodyPr/>
                    <a:lstStyle/>
                    <a:p>
                      <a:r>
                        <a:rPr lang="es-AR" dirty="0" smtClean="0"/>
                        <a:t>G</a:t>
                      </a:r>
                      <a:endParaRPr lang="es-MX" dirty="0"/>
                    </a:p>
                  </a:txBody>
                  <a:tcPr/>
                </a:tc>
                <a:tc>
                  <a:txBody>
                    <a:bodyPr/>
                    <a:lstStyle/>
                    <a:p>
                      <a:r>
                        <a:rPr lang="es-AR" dirty="0" smtClean="0">
                          <a:solidFill>
                            <a:srgbClr val="00B050"/>
                          </a:solidFill>
                        </a:rPr>
                        <a:t>6</a:t>
                      </a:r>
                      <a:endParaRPr lang="es-MX" dirty="0">
                        <a:solidFill>
                          <a:srgbClr val="00B050"/>
                        </a:solidFill>
                      </a:endParaRPr>
                    </a:p>
                  </a:txBody>
                  <a:tcPr/>
                </a:tc>
                <a:extLst>
                  <a:ext uri="{0D108BD9-81ED-4DB2-BD59-A6C34878D82A}">
                    <a16:rowId xmlns:a16="http://schemas.microsoft.com/office/drawing/2014/main" val="3558355854"/>
                  </a:ext>
                </a:extLst>
              </a:tr>
              <a:tr h="370840">
                <a:tc>
                  <a:txBody>
                    <a:bodyPr/>
                    <a:lstStyle/>
                    <a:p>
                      <a:r>
                        <a:rPr lang="es-AR" dirty="0" smtClean="0"/>
                        <a:t>A</a:t>
                      </a:r>
                      <a:endParaRPr lang="es-MX" dirty="0"/>
                    </a:p>
                  </a:txBody>
                  <a:tcPr/>
                </a:tc>
                <a:tc>
                  <a:txBody>
                    <a:bodyPr/>
                    <a:lstStyle/>
                    <a:p>
                      <a:r>
                        <a:rPr lang="es-AR" dirty="0" smtClean="0"/>
                        <a:t>E</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2003042576"/>
                  </a:ext>
                </a:extLst>
              </a:tr>
              <a:tr h="370840">
                <a:tc>
                  <a:txBody>
                    <a:bodyPr/>
                    <a:lstStyle/>
                    <a:p>
                      <a:r>
                        <a:rPr lang="es-AR" dirty="0" smtClean="0"/>
                        <a:t>B</a:t>
                      </a:r>
                      <a:endParaRPr lang="es-MX" dirty="0"/>
                    </a:p>
                  </a:txBody>
                  <a:tcPr/>
                </a:tc>
                <a:tc>
                  <a:txBody>
                    <a:bodyPr/>
                    <a:lstStyle/>
                    <a:p>
                      <a:r>
                        <a:rPr lang="es-AR" dirty="0" smtClean="0"/>
                        <a:t>A</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66156769"/>
                  </a:ext>
                </a:extLst>
              </a:tr>
            </a:tbl>
          </a:graphicData>
        </a:graphic>
      </p:graphicFrame>
      <p:sp>
        <p:nvSpPr>
          <p:cNvPr id="5" name="Elipse 4"/>
          <p:cNvSpPr/>
          <p:nvPr/>
        </p:nvSpPr>
        <p:spPr>
          <a:xfrm>
            <a:off x="8229329" y="355232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A</a:t>
            </a:r>
            <a:endParaRPr lang="es-MX" dirty="0">
              <a:solidFill>
                <a:schemeClr val="tx1"/>
              </a:solidFill>
            </a:endParaRPr>
          </a:p>
        </p:txBody>
      </p:sp>
      <p:sp>
        <p:nvSpPr>
          <p:cNvPr id="10" name="Elipse 9"/>
          <p:cNvSpPr/>
          <p:nvPr/>
        </p:nvSpPr>
        <p:spPr>
          <a:xfrm>
            <a:off x="9347427" y="376133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E</a:t>
            </a:r>
            <a:endParaRPr lang="es-MX" dirty="0">
              <a:solidFill>
                <a:schemeClr val="tx1"/>
              </a:solidFill>
            </a:endParaRPr>
          </a:p>
        </p:txBody>
      </p:sp>
      <p:sp>
        <p:nvSpPr>
          <p:cNvPr id="11" name="Elipse 10"/>
          <p:cNvSpPr/>
          <p:nvPr/>
        </p:nvSpPr>
        <p:spPr>
          <a:xfrm>
            <a:off x="7993926" y="4411560"/>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B</a:t>
            </a:r>
            <a:endParaRPr lang="es-MX" dirty="0">
              <a:solidFill>
                <a:schemeClr val="tx1"/>
              </a:solidFill>
            </a:endParaRPr>
          </a:p>
        </p:txBody>
      </p:sp>
      <p:sp>
        <p:nvSpPr>
          <p:cNvPr id="12" name="Elipse 11"/>
          <p:cNvSpPr/>
          <p:nvPr/>
        </p:nvSpPr>
        <p:spPr>
          <a:xfrm>
            <a:off x="9190266" y="4516063"/>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C</a:t>
            </a:r>
            <a:endParaRPr lang="es-MX" dirty="0">
              <a:solidFill>
                <a:schemeClr val="tx1"/>
              </a:solidFill>
            </a:endParaRPr>
          </a:p>
        </p:txBody>
      </p:sp>
      <p:sp>
        <p:nvSpPr>
          <p:cNvPr id="13" name="Elipse 12"/>
          <p:cNvSpPr/>
          <p:nvPr/>
        </p:nvSpPr>
        <p:spPr>
          <a:xfrm>
            <a:off x="8229329"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F</a:t>
            </a:r>
            <a:endParaRPr lang="es-MX" dirty="0">
              <a:solidFill>
                <a:schemeClr val="tx1"/>
              </a:solidFill>
            </a:endParaRPr>
          </a:p>
        </p:txBody>
      </p:sp>
      <p:sp>
        <p:nvSpPr>
          <p:cNvPr id="14" name="Elipse 13"/>
          <p:cNvSpPr/>
          <p:nvPr/>
        </p:nvSpPr>
        <p:spPr>
          <a:xfrm>
            <a:off x="9412334"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G</a:t>
            </a:r>
            <a:endParaRPr lang="es-MX" dirty="0">
              <a:solidFill>
                <a:schemeClr val="tx1"/>
              </a:solidFill>
            </a:endParaRPr>
          </a:p>
        </p:txBody>
      </p:sp>
      <p:sp>
        <p:nvSpPr>
          <p:cNvPr id="15" name="Elipse 14"/>
          <p:cNvSpPr/>
          <p:nvPr/>
        </p:nvSpPr>
        <p:spPr>
          <a:xfrm>
            <a:off x="7691030" y="574931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D</a:t>
            </a:r>
            <a:endParaRPr lang="es-MX" dirty="0">
              <a:solidFill>
                <a:schemeClr val="tx1"/>
              </a:solidFill>
            </a:endParaRPr>
          </a:p>
        </p:txBody>
      </p:sp>
      <p:sp>
        <p:nvSpPr>
          <p:cNvPr id="16" name="Elipse 15"/>
          <p:cNvSpPr/>
          <p:nvPr/>
        </p:nvSpPr>
        <p:spPr>
          <a:xfrm>
            <a:off x="10341157" y="595832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H</a:t>
            </a:r>
            <a:endParaRPr lang="es-MX" dirty="0">
              <a:solidFill>
                <a:schemeClr val="tx1"/>
              </a:solidFill>
            </a:endParaRPr>
          </a:p>
        </p:txBody>
      </p:sp>
    </p:spTree>
    <p:extLst>
      <p:ext uri="{BB962C8B-B14F-4D97-AF65-F5344CB8AC3E}">
        <p14:creationId xmlns:p14="http://schemas.microsoft.com/office/powerpoint/2010/main" val="140408991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a:xfrm>
            <a:off x="838200" y="1755480"/>
            <a:ext cx="10515600" cy="4351338"/>
          </a:xfrm>
        </p:spPr>
        <p:txBody>
          <a:bodyPr>
            <a:normAutofit/>
          </a:bodyPr>
          <a:lstStyle/>
          <a:p>
            <a:pPr marL="0" indent="0" algn="just">
              <a:buNone/>
            </a:pPr>
            <a:r>
              <a:rPr lang="es-AR" b="1" dirty="0" smtClean="0"/>
              <a:t>Algoritmos Ávidos (</a:t>
            </a:r>
            <a:r>
              <a:rPr lang="es-AR" b="1" dirty="0" err="1" smtClean="0"/>
              <a:t>Greedy</a:t>
            </a:r>
            <a:r>
              <a:rPr lang="es-AR" b="1" dirty="0" smtClean="0"/>
              <a:t>)</a:t>
            </a:r>
            <a:r>
              <a:rPr lang="es-AR" dirty="0" smtClean="0"/>
              <a:t> =&gt; técnica que busca en cada etapa un óptimo local con el objetivo de llegar al óptimo global (aunque de esta forma no siempre se consigue el óptimo global). Ejemplo: algoritmo de </a:t>
            </a:r>
            <a:r>
              <a:rPr lang="es-AR" dirty="0" err="1" smtClean="0"/>
              <a:t>Kruskal</a:t>
            </a:r>
            <a:r>
              <a:rPr lang="es-AR" dirty="0" smtClean="0"/>
              <a:t> para encontrar el mínimo árbol generador de un grafo.</a:t>
            </a:r>
          </a:p>
          <a:p>
            <a:pPr marL="0" indent="0" algn="just">
              <a:buNone/>
            </a:pPr>
            <a:endParaRPr lang="es-AR" dirty="0" smtClean="0"/>
          </a:p>
        </p:txBody>
      </p:sp>
      <p:pic>
        <p:nvPicPr>
          <p:cNvPr id="6" name="Imagen 5"/>
          <p:cNvPicPr>
            <a:picLocks noChangeAspect="1"/>
          </p:cNvPicPr>
          <p:nvPr/>
        </p:nvPicPr>
        <p:blipFill>
          <a:blip r:embed="rId2"/>
          <a:stretch>
            <a:fillRect/>
          </a:stretch>
        </p:blipFill>
        <p:spPr>
          <a:xfrm>
            <a:off x="838200" y="3416617"/>
            <a:ext cx="2924175" cy="3133725"/>
          </a:xfrm>
          <a:prstGeom prst="rect">
            <a:avLst/>
          </a:prstGeom>
        </p:spPr>
      </p:pic>
      <p:sp>
        <p:nvSpPr>
          <p:cNvPr id="8" name="Flecha derecha 7"/>
          <p:cNvSpPr/>
          <p:nvPr/>
        </p:nvSpPr>
        <p:spPr>
          <a:xfrm>
            <a:off x="3644537" y="4415245"/>
            <a:ext cx="1227909" cy="901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4" name="Tabla 3"/>
          <p:cNvGraphicFramePr>
            <a:graphicFrameLocks noGrp="1"/>
          </p:cNvGraphicFramePr>
          <p:nvPr>
            <p:extLst/>
          </p:nvPr>
        </p:nvGraphicFramePr>
        <p:xfrm>
          <a:off x="5133703" y="3500119"/>
          <a:ext cx="1724298" cy="2966720"/>
        </p:xfrm>
        <a:graphic>
          <a:graphicData uri="http://schemas.openxmlformats.org/drawingml/2006/table">
            <a:tbl>
              <a:tblPr firstRow="1" bandRow="1">
                <a:tableStyleId>{5940675A-B579-460E-94D1-54222C63F5DA}</a:tableStyleId>
              </a:tblPr>
              <a:tblGrid>
                <a:gridCol w="574766">
                  <a:extLst>
                    <a:ext uri="{9D8B030D-6E8A-4147-A177-3AD203B41FA5}">
                      <a16:colId xmlns:a16="http://schemas.microsoft.com/office/drawing/2014/main" val="3496135991"/>
                    </a:ext>
                  </a:extLst>
                </a:gridCol>
                <a:gridCol w="574766">
                  <a:extLst>
                    <a:ext uri="{9D8B030D-6E8A-4147-A177-3AD203B41FA5}">
                      <a16:colId xmlns:a16="http://schemas.microsoft.com/office/drawing/2014/main" val="2988278587"/>
                    </a:ext>
                  </a:extLst>
                </a:gridCol>
                <a:gridCol w="574766">
                  <a:extLst>
                    <a:ext uri="{9D8B030D-6E8A-4147-A177-3AD203B41FA5}">
                      <a16:colId xmlns:a16="http://schemas.microsoft.com/office/drawing/2014/main" val="373790334"/>
                    </a:ext>
                  </a:extLst>
                </a:gridCol>
              </a:tblGrid>
              <a:tr h="370840">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t>G</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1</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565892425"/>
                  </a:ext>
                </a:extLst>
              </a:tr>
              <a:tr h="370840">
                <a:tc>
                  <a:txBody>
                    <a:bodyPr/>
                    <a:lstStyle/>
                    <a:p>
                      <a:r>
                        <a:rPr lang="es-AR" dirty="0" smtClean="0"/>
                        <a:t>B</a:t>
                      </a:r>
                      <a:endParaRPr lang="es-MX" dirty="0"/>
                    </a:p>
                  </a:txBody>
                  <a:tcPr/>
                </a:tc>
                <a:tc>
                  <a:txBody>
                    <a:bodyPr/>
                    <a:lstStyle/>
                    <a:p>
                      <a:r>
                        <a:rPr lang="es-AR" dirty="0" smtClean="0"/>
                        <a:t>C</a:t>
                      </a:r>
                      <a:endParaRPr lang="es-MX" dirty="0"/>
                    </a:p>
                  </a:txBody>
                  <a:tcPr/>
                </a:tc>
                <a:tc>
                  <a:txBody>
                    <a:bodyPr/>
                    <a:lstStyle/>
                    <a:p>
                      <a:r>
                        <a:rPr lang="es-AR" dirty="0" smtClean="0">
                          <a:solidFill>
                            <a:srgbClr val="00B050"/>
                          </a:solidFill>
                        </a:rPr>
                        <a:t>2</a:t>
                      </a:r>
                      <a:endParaRPr lang="es-MX" dirty="0">
                        <a:solidFill>
                          <a:srgbClr val="00B050"/>
                        </a:solidFill>
                      </a:endParaRPr>
                    </a:p>
                  </a:txBody>
                  <a:tcPr/>
                </a:tc>
                <a:extLst>
                  <a:ext uri="{0D108BD9-81ED-4DB2-BD59-A6C34878D82A}">
                    <a16:rowId xmlns:a16="http://schemas.microsoft.com/office/drawing/2014/main" val="1327933582"/>
                  </a:ext>
                </a:extLst>
              </a:tr>
              <a:tr h="370840">
                <a:tc>
                  <a:txBody>
                    <a:bodyPr/>
                    <a:lstStyle/>
                    <a:p>
                      <a:r>
                        <a:rPr lang="es-AR" dirty="0" smtClean="0"/>
                        <a:t>B</a:t>
                      </a:r>
                      <a:endParaRPr lang="es-MX" dirty="0"/>
                    </a:p>
                  </a:txBody>
                  <a:tcPr/>
                </a:tc>
                <a:tc>
                  <a:txBody>
                    <a:bodyPr/>
                    <a:lstStyle/>
                    <a:p>
                      <a:r>
                        <a:rPr lang="es-AR" dirty="0" smtClean="0"/>
                        <a:t>F</a:t>
                      </a:r>
                      <a:endParaRPr lang="es-MX" dirty="0"/>
                    </a:p>
                  </a:txBody>
                  <a:tcPr/>
                </a:tc>
                <a:tc>
                  <a:txBody>
                    <a:bodyPr/>
                    <a:lstStyle/>
                    <a:p>
                      <a:r>
                        <a:rPr lang="es-AR" dirty="0" smtClean="0">
                          <a:solidFill>
                            <a:srgbClr val="00B050"/>
                          </a:solidFill>
                        </a:rPr>
                        <a:t>2</a:t>
                      </a:r>
                      <a:endParaRPr lang="es-MX" dirty="0">
                        <a:solidFill>
                          <a:srgbClr val="00B050"/>
                        </a:solidFill>
                      </a:endParaRPr>
                    </a:p>
                  </a:txBody>
                  <a:tcPr/>
                </a:tc>
                <a:extLst>
                  <a:ext uri="{0D108BD9-81ED-4DB2-BD59-A6C34878D82A}">
                    <a16:rowId xmlns:a16="http://schemas.microsoft.com/office/drawing/2014/main" val="3883163264"/>
                  </a:ext>
                </a:extLst>
              </a:tr>
              <a:tr h="370840">
                <a:tc>
                  <a:txBody>
                    <a:bodyPr/>
                    <a:lstStyle/>
                    <a:p>
                      <a:r>
                        <a:rPr lang="es-AR" dirty="0" smtClean="0"/>
                        <a:t>F</a:t>
                      </a:r>
                      <a:endParaRPr lang="es-MX" dirty="0"/>
                    </a:p>
                  </a:txBody>
                  <a:tcPr/>
                </a:tc>
                <a:tc>
                  <a:txBody>
                    <a:bodyPr/>
                    <a:lstStyle/>
                    <a:p>
                      <a:r>
                        <a:rPr lang="es-AR" dirty="0" smtClean="0"/>
                        <a:t>C</a:t>
                      </a:r>
                      <a:endParaRPr lang="es-MX" dirty="0"/>
                    </a:p>
                  </a:txBody>
                  <a:tcPr/>
                </a:tc>
                <a:tc>
                  <a:txBody>
                    <a:bodyPr/>
                    <a:lstStyle/>
                    <a:p>
                      <a:r>
                        <a:rPr lang="es-AR" dirty="0" smtClean="0">
                          <a:solidFill>
                            <a:srgbClr val="00B050"/>
                          </a:solidFill>
                        </a:rPr>
                        <a:t>2</a:t>
                      </a:r>
                      <a:endParaRPr lang="es-MX" dirty="0">
                        <a:solidFill>
                          <a:srgbClr val="00B050"/>
                        </a:solidFill>
                      </a:endParaRPr>
                    </a:p>
                  </a:txBody>
                  <a:tcPr/>
                </a:tc>
                <a:extLst>
                  <a:ext uri="{0D108BD9-81ED-4DB2-BD59-A6C34878D82A}">
                    <a16:rowId xmlns:a16="http://schemas.microsoft.com/office/drawing/2014/main" val="2728172828"/>
                  </a:ext>
                </a:extLst>
              </a:tr>
              <a:tr h="370840">
                <a:tc>
                  <a:txBody>
                    <a:bodyPr/>
                    <a:lstStyle/>
                    <a:p>
                      <a:r>
                        <a:rPr lang="es-AR" dirty="0" smtClean="0"/>
                        <a:t>F</a:t>
                      </a:r>
                      <a:endParaRPr lang="es-MX" dirty="0"/>
                    </a:p>
                  </a:txBody>
                  <a:tcPr/>
                </a:tc>
                <a:tc>
                  <a:txBody>
                    <a:bodyPr/>
                    <a:lstStyle/>
                    <a:p>
                      <a:r>
                        <a:rPr lang="es-AR" dirty="0" smtClean="0"/>
                        <a:t>D</a:t>
                      </a:r>
                      <a:endParaRPr lang="es-MX" dirty="0"/>
                    </a:p>
                  </a:txBody>
                  <a:tcPr/>
                </a:tc>
                <a:tc>
                  <a:txBody>
                    <a:bodyPr/>
                    <a:lstStyle/>
                    <a:p>
                      <a:r>
                        <a:rPr lang="es-AR" dirty="0" smtClean="0">
                          <a:solidFill>
                            <a:srgbClr val="00B050"/>
                          </a:solidFill>
                        </a:rPr>
                        <a:t>4</a:t>
                      </a:r>
                      <a:endParaRPr lang="es-MX" dirty="0">
                        <a:solidFill>
                          <a:srgbClr val="00B050"/>
                        </a:solidFill>
                      </a:endParaRPr>
                    </a:p>
                  </a:txBody>
                  <a:tcPr/>
                </a:tc>
                <a:extLst>
                  <a:ext uri="{0D108BD9-81ED-4DB2-BD59-A6C34878D82A}">
                    <a16:rowId xmlns:a16="http://schemas.microsoft.com/office/drawing/2014/main" val="338037777"/>
                  </a:ext>
                </a:extLst>
              </a:tr>
              <a:tr h="370840">
                <a:tc>
                  <a:txBody>
                    <a:bodyPr/>
                    <a:lstStyle/>
                    <a:p>
                      <a:r>
                        <a:rPr lang="es-AR" dirty="0" smtClean="0"/>
                        <a:t>F</a:t>
                      </a:r>
                      <a:endParaRPr lang="es-MX" dirty="0"/>
                    </a:p>
                  </a:txBody>
                  <a:tcPr/>
                </a:tc>
                <a:tc>
                  <a:txBody>
                    <a:bodyPr/>
                    <a:lstStyle/>
                    <a:p>
                      <a:r>
                        <a:rPr lang="es-AR" dirty="0" smtClean="0"/>
                        <a:t>G</a:t>
                      </a:r>
                      <a:endParaRPr lang="es-MX" dirty="0"/>
                    </a:p>
                  </a:txBody>
                  <a:tcPr/>
                </a:tc>
                <a:tc>
                  <a:txBody>
                    <a:bodyPr/>
                    <a:lstStyle/>
                    <a:p>
                      <a:r>
                        <a:rPr lang="es-AR" dirty="0" smtClean="0">
                          <a:solidFill>
                            <a:srgbClr val="00B050"/>
                          </a:solidFill>
                        </a:rPr>
                        <a:t>6</a:t>
                      </a:r>
                      <a:endParaRPr lang="es-MX" dirty="0">
                        <a:solidFill>
                          <a:srgbClr val="00B050"/>
                        </a:solidFill>
                      </a:endParaRPr>
                    </a:p>
                  </a:txBody>
                  <a:tcPr/>
                </a:tc>
                <a:extLst>
                  <a:ext uri="{0D108BD9-81ED-4DB2-BD59-A6C34878D82A}">
                    <a16:rowId xmlns:a16="http://schemas.microsoft.com/office/drawing/2014/main" val="3558355854"/>
                  </a:ext>
                </a:extLst>
              </a:tr>
              <a:tr h="370840">
                <a:tc>
                  <a:txBody>
                    <a:bodyPr/>
                    <a:lstStyle/>
                    <a:p>
                      <a:r>
                        <a:rPr lang="es-AR" dirty="0" smtClean="0"/>
                        <a:t>A</a:t>
                      </a:r>
                      <a:endParaRPr lang="es-MX" dirty="0"/>
                    </a:p>
                  </a:txBody>
                  <a:tcPr/>
                </a:tc>
                <a:tc>
                  <a:txBody>
                    <a:bodyPr/>
                    <a:lstStyle/>
                    <a:p>
                      <a:r>
                        <a:rPr lang="es-AR" dirty="0" smtClean="0"/>
                        <a:t>E</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2003042576"/>
                  </a:ext>
                </a:extLst>
              </a:tr>
              <a:tr h="370840">
                <a:tc>
                  <a:txBody>
                    <a:bodyPr/>
                    <a:lstStyle/>
                    <a:p>
                      <a:r>
                        <a:rPr lang="es-AR" dirty="0" smtClean="0"/>
                        <a:t>B</a:t>
                      </a:r>
                      <a:endParaRPr lang="es-MX" dirty="0"/>
                    </a:p>
                  </a:txBody>
                  <a:tcPr/>
                </a:tc>
                <a:tc>
                  <a:txBody>
                    <a:bodyPr/>
                    <a:lstStyle/>
                    <a:p>
                      <a:r>
                        <a:rPr lang="es-AR" dirty="0" smtClean="0"/>
                        <a:t>A</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66156769"/>
                  </a:ext>
                </a:extLst>
              </a:tr>
            </a:tbl>
          </a:graphicData>
        </a:graphic>
      </p:graphicFrame>
      <p:sp>
        <p:nvSpPr>
          <p:cNvPr id="5" name="Elipse 4"/>
          <p:cNvSpPr/>
          <p:nvPr/>
        </p:nvSpPr>
        <p:spPr>
          <a:xfrm>
            <a:off x="8229329" y="355232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A</a:t>
            </a:r>
            <a:endParaRPr lang="es-MX" dirty="0">
              <a:solidFill>
                <a:schemeClr val="tx1"/>
              </a:solidFill>
            </a:endParaRPr>
          </a:p>
        </p:txBody>
      </p:sp>
      <p:sp>
        <p:nvSpPr>
          <p:cNvPr id="10" name="Elipse 9"/>
          <p:cNvSpPr/>
          <p:nvPr/>
        </p:nvSpPr>
        <p:spPr>
          <a:xfrm>
            <a:off x="9347427" y="376133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E</a:t>
            </a:r>
            <a:endParaRPr lang="es-MX" dirty="0">
              <a:solidFill>
                <a:schemeClr val="tx1"/>
              </a:solidFill>
            </a:endParaRPr>
          </a:p>
        </p:txBody>
      </p:sp>
      <p:sp>
        <p:nvSpPr>
          <p:cNvPr id="11" name="Elipse 10"/>
          <p:cNvSpPr/>
          <p:nvPr/>
        </p:nvSpPr>
        <p:spPr>
          <a:xfrm>
            <a:off x="7993926" y="4411560"/>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B</a:t>
            </a:r>
            <a:endParaRPr lang="es-MX" dirty="0">
              <a:solidFill>
                <a:schemeClr val="tx1"/>
              </a:solidFill>
            </a:endParaRPr>
          </a:p>
        </p:txBody>
      </p:sp>
      <p:sp>
        <p:nvSpPr>
          <p:cNvPr id="12" name="Elipse 11"/>
          <p:cNvSpPr/>
          <p:nvPr/>
        </p:nvSpPr>
        <p:spPr>
          <a:xfrm>
            <a:off x="9190266" y="4516063"/>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C</a:t>
            </a:r>
            <a:endParaRPr lang="es-MX" dirty="0">
              <a:solidFill>
                <a:schemeClr val="tx1"/>
              </a:solidFill>
            </a:endParaRPr>
          </a:p>
        </p:txBody>
      </p:sp>
      <p:sp>
        <p:nvSpPr>
          <p:cNvPr id="13" name="Elipse 12"/>
          <p:cNvSpPr/>
          <p:nvPr/>
        </p:nvSpPr>
        <p:spPr>
          <a:xfrm>
            <a:off x="8229329"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F</a:t>
            </a:r>
            <a:endParaRPr lang="es-MX" dirty="0">
              <a:solidFill>
                <a:schemeClr val="tx1"/>
              </a:solidFill>
            </a:endParaRPr>
          </a:p>
        </p:txBody>
      </p:sp>
      <p:sp>
        <p:nvSpPr>
          <p:cNvPr id="14" name="Elipse 13"/>
          <p:cNvSpPr/>
          <p:nvPr/>
        </p:nvSpPr>
        <p:spPr>
          <a:xfrm>
            <a:off x="9412334"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G</a:t>
            </a:r>
            <a:endParaRPr lang="es-MX" dirty="0">
              <a:solidFill>
                <a:schemeClr val="tx1"/>
              </a:solidFill>
            </a:endParaRPr>
          </a:p>
        </p:txBody>
      </p:sp>
      <p:sp>
        <p:nvSpPr>
          <p:cNvPr id="15" name="Elipse 14"/>
          <p:cNvSpPr/>
          <p:nvPr/>
        </p:nvSpPr>
        <p:spPr>
          <a:xfrm>
            <a:off x="7691030" y="574931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D</a:t>
            </a:r>
            <a:endParaRPr lang="es-MX" dirty="0">
              <a:solidFill>
                <a:schemeClr val="tx1"/>
              </a:solidFill>
            </a:endParaRPr>
          </a:p>
        </p:txBody>
      </p:sp>
      <p:sp>
        <p:nvSpPr>
          <p:cNvPr id="16" name="Elipse 15"/>
          <p:cNvSpPr/>
          <p:nvPr/>
        </p:nvSpPr>
        <p:spPr>
          <a:xfrm>
            <a:off x="10341157" y="595832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H</a:t>
            </a:r>
            <a:endParaRPr lang="es-MX" dirty="0">
              <a:solidFill>
                <a:schemeClr val="tx1"/>
              </a:solidFill>
            </a:endParaRPr>
          </a:p>
        </p:txBody>
      </p:sp>
      <p:cxnSp>
        <p:nvCxnSpPr>
          <p:cNvPr id="9" name="Conector recto 8"/>
          <p:cNvCxnSpPr>
            <a:stCxn id="12" idx="4"/>
            <a:endCxn id="14" idx="1"/>
          </p:cNvCxnSpPr>
          <p:nvPr/>
        </p:nvCxnSpPr>
        <p:spPr>
          <a:xfrm>
            <a:off x="9412335" y="4934075"/>
            <a:ext cx="65041" cy="3361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00067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a:xfrm>
            <a:off x="838200" y="1755480"/>
            <a:ext cx="10515600" cy="4351338"/>
          </a:xfrm>
        </p:spPr>
        <p:txBody>
          <a:bodyPr>
            <a:normAutofit/>
          </a:bodyPr>
          <a:lstStyle/>
          <a:p>
            <a:pPr marL="0" indent="0" algn="just">
              <a:buNone/>
            </a:pPr>
            <a:r>
              <a:rPr lang="es-AR" b="1" dirty="0" smtClean="0"/>
              <a:t>Algoritmos Ávidos (</a:t>
            </a:r>
            <a:r>
              <a:rPr lang="es-AR" b="1" dirty="0" err="1" smtClean="0"/>
              <a:t>Greedy</a:t>
            </a:r>
            <a:r>
              <a:rPr lang="es-AR" b="1" dirty="0" smtClean="0"/>
              <a:t>)</a:t>
            </a:r>
            <a:r>
              <a:rPr lang="es-AR" dirty="0" smtClean="0"/>
              <a:t> =&gt; técnica que busca en cada etapa un óptimo local con el objetivo de llegar al óptimo global (aunque de esta forma no siempre se consigue el óptimo global). Ejemplo: algoritmo de </a:t>
            </a:r>
            <a:r>
              <a:rPr lang="es-AR" dirty="0" err="1" smtClean="0"/>
              <a:t>Kruskal</a:t>
            </a:r>
            <a:r>
              <a:rPr lang="es-AR" dirty="0" smtClean="0"/>
              <a:t> para encontrar el mínimo árbol generador de un grafo.</a:t>
            </a:r>
          </a:p>
          <a:p>
            <a:pPr marL="0" indent="0" algn="just">
              <a:buNone/>
            </a:pPr>
            <a:endParaRPr lang="es-AR" dirty="0" smtClean="0"/>
          </a:p>
        </p:txBody>
      </p:sp>
      <p:pic>
        <p:nvPicPr>
          <p:cNvPr id="6" name="Imagen 5"/>
          <p:cNvPicPr>
            <a:picLocks noChangeAspect="1"/>
          </p:cNvPicPr>
          <p:nvPr/>
        </p:nvPicPr>
        <p:blipFill>
          <a:blip r:embed="rId2"/>
          <a:stretch>
            <a:fillRect/>
          </a:stretch>
        </p:blipFill>
        <p:spPr>
          <a:xfrm>
            <a:off x="838200" y="3416617"/>
            <a:ext cx="2924175" cy="3133725"/>
          </a:xfrm>
          <a:prstGeom prst="rect">
            <a:avLst/>
          </a:prstGeom>
        </p:spPr>
      </p:pic>
      <p:sp>
        <p:nvSpPr>
          <p:cNvPr id="8" name="Flecha derecha 7"/>
          <p:cNvSpPr/>
          <p:nvPr/>
        </p:nvSpPr>
        <p:spPr>
          <a:xfrm>
            <a:off x="3644537" y="4415245"/>
            <a:ext cx="1227909" cy="901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4" name="Tabla 3"/>
          <p:cNvGraphicFramePr>
            <a:graphicFrameLocks noGrp="1"/>
          </p:cNvGraphicFramePr>
          <p:nvPr>
            <p:extLst/>
          </p:nvPr>
        </p:nvGraphicFramePr>
        <p:xfrm>
          <a:off x="5133703" y="3500119"/>
          <a:ext cx="1724298" cy="2966720"/>
        </p:xfrm>
        <a:graphic>
          <a:graphicData uri="http://schemas.openxmlformats.org/drawingml/2006/table">
            <a:tbl>
              <a:tblPr firstRow="1" bandRow="1">
                <a:tableStyleId>{5940675A-B579-460E-94D1-54222C63F5DA}</a:tableStyleId>
              </a:tblPr>
              <a:tblGrid>
                <a:gridCol w="574766">
                  <a:extLst>
                    <a:ext uri="{9D8B030D-6E8A-4147-A177-3AD203B41FA5}">
                      <a16:colId xmlns:a16="http://schemas.microsoft.com/office/drawing/2014/main" val="3496135991"/>
                    </a:ext>
                  </a:extLst>
                </a:gridCol>
                <a:gridCol w="574766">
                  <a:extLst>
                    <a:ext uri="{9D8B030D-6E8A-4147-A177-3AD203B41FA5}">
                      <a16:colId xmlns:a16="http://schemas.microsoft.com/office/drawing/2014/main" val="2988278587"/>
                    </a:ext>
                  </a:extLst>
                </a:gridCol>
                <a:gridCol w="574766">
                  <a:extLst>
                    <a:ext uri="{9D8B030D-6E8A-4147-A177-3AD203B41FA5}">
                      <a16:colId xmlns:a16="http://schemas.microsoft.com/office/drawing/2014/main" val="373790334"/>
                    </a:ext>
                  </a:extLst>
                </a:gridCol>
              </a:tblGrid>
              <a:tr h="370840">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t>G</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1</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565892425"/>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1327933582"/>
                  </a:ext>
                </a:extLst>
              </a:tr>
              <a:tr h="370840">
                <a:tc>
                  <a:txBody>
                    <a:bodyPr/>
                    <a:lstStyle/>
                    <a:p>
                      <a:r>
                        <a:rPr lang="es-AR" dirty="0" smtClean="0"/>
                        <a:t>B</a:t>
                      </a:r>
                      <a:endParaRPr lang="es-MX" dirty="0"/>
                    </a:p>
                  </a:txBody>
                  <a:tcPr/>
                </a:tc>
                <a:tc>
                  <a:txBody>
                    <a:bodyPr/>
                    <a:lstStyle/>
                    <a:p>
                      <a:r>
                        <a:rPr lang="es-AR" dirty="0" smtClean="0"/>
                        <a:t>F</a:t>
                      </a:r>
                      <a:endParaRPr lang="es-MX" dirty="0"/>
                    </a:p>
                  </a:txBody>
                  <a:tcPr/>
                </a:tc>
                <a:tc>
                  <a:txBody>
                    <a:bodyPr/>
                    <a:lstStyle/>
                    <a:p>
                      <a:r>
                        <a:rPr lang="es-AR" dirty="0" smtClean="0">
                          <a:solidFill>
                            <a:srgbClr val="00B050"/>
                          </a:solidFill>
                        </a:rPr>
                        <a:t>2</a:t>
                      </a:r>
                      <a:endParaRPr lang="es-MX" dirty="0">
                        <a:solidFill>
                          <a:srgbClr val="00B050"/>
                        </a:solidFill>
                      </a:endParaRPr>
                    </a:p>
                  </a:txBody>
                  <a:tcPr/>
                </a:tc>
                <a:extLst>
                  <a:ext uri="{0D108BD9-81ED-4DB2-BD59-A6C34878D82A}">
                    <a16:rowId xmlns:a16="http://schemas.microsoft.com/office/drawing/2014/main" val="3883163264"/>
                  </a:ext>
                </a:extLst>
              </a:tr>
              <a:tr h="370840">
                <a:tc>
                  <a:txBody>
                    <a:bodyPr/>
                    <a:lstStyle/>
                    <a:p>
                      <a:r>
                        <a:rPr lang="es-AR" dirty="0" smtClean="0"/>
                        <a:t>F</a:t>
                      </a:r>
                      <a:endParaRPr lang="es-MX" dirty="0"/>
                    </a:p>
                  </a:txBody>
                  <a:tcPr/>
                </a:tc>
                <a:tc>
                  <a:txBody>
                    <a:bodyPr/>
                    <a:lstStyle/>
                    <a:p>
                      <a:r>
                        <a:rPr lang="es-AR" dirty="0" smtClean="0"/>
                        <a:t>C</a:t>
                      </a:r>
                      <a:endParaRPr lang="es-MX" dirty="0"/>
                    </a:p>
                  </a:txBody>
                  <a:tcPr/>
                </a:tc>
                <a:tc>
                  <a:txBody>
                    <a:bodyPr/>
                    <a:lstStyle/>
                    <a:p>
                      <a:r>
                        <a:rPr lang="es-AR" dirty="0" smtClean="0">
                          <a:solidFill>
                            <a:srgbClr val="00B050"/>
                          </a:solidFill>
                        </a:rPr>
                        <a:t>2</a:t>
                      </a:r>
                      <a:endParaRPr lang="es-MX" dirty="0">
                        <a:solidFill>
                          <a:srgbClr val="00B050"/>
                        </a:solidFill>
                      </a:endParaRPr>
                    </a:p>
                  </a:txBody>
                  <a:tcPr/>
                </a:tc>
                <a:extLst>
                  <a:ext uri="{0D108BD9-81ED-4DB2-BD59-A6C34878D82A}">
                    <a16:rowId xmlns:a16="http://schemas.microsoft.com/office/drawing/2014/main" val="2728172828"/>
                  </a:ext>
                </a:extLst>
              </a:tr>
              <a:tr h="370840">
                <a:tc>
                  <a:txBody>
                    <a:bodyPr/>
                    <a:lstStyle/>
                    <a:p>
                      <a:r>
                        <a:rPr lang="es-AR" dirty="0" smtClean="0"/>
                        <a:t>F</a:t>
                      </a:r>
                      <a:endParaRPr lang="es-MX" dirty="0"/>
                    </a:p>
                  </a:txBody>
                  <a:tcPr/>
                </a:tc>
                <a:tc>
                  <a:txBody>
                    <a:bodyPr/>
                    <a:lstStyle/>
                    <a:p>
                      <a:r>
                        <a:rPr lang="es-AR" dirty="0" smtClean="0"/>
                        <a:t>D</a:t>
                      </a:r>
                      <a:endParaRPr lang="es-MX" dirty="0"/>
                    </a:p>
                  </a:txBody>
                  <a:tcPr/>
                </a:tc>
                <a:tc>
                  <a:txBody>
                    <a:bodyPr/>
                    <a:lstStyle/>
                    <a:p>
                      <a:r>
                        <a:rPr lang="es-AR" dirty="0" smtClean="0">
                          <a:solidFill>
                            <a:srgbClr val="00B050"/>
                          </a:solidFill>
                        </a:rPr>
                        <a:t>4</a:t>
                      </a:r>
                      <a:endParaRPr lang="es-MX" dirty="0">
                        <a:solidFill>
                          <a:srgbClr val="00B050"/>
                        </a:solidFill>
                      </a:endParaRPr>
                    </a:p>
                  </a:txBody>
                  <a:tcPr/>
                </a:tc>
                <a:extLst>
                  <a:ext uri="{0D108BD9-81ED-4DB2-BD59-A6C34878D82A}">
                    <a16:rowId xmlns:a16="http://schemas.microsoft.com/office/drawing/2014/main" val="338037777"/>
                  </a:ext>
                </a:extLst>
              </a:tr>
              <a:tr h="370840">
                <a:tc>
                  <a:txBody>
                    <a:bodyPr/>
                    <a:lstStyle/>
                    <a:p>
                      <a:r>
                        <a:rPr lang="es-AR" dirty="0" smtClean="0"/>
                        <a:t>F</a:t>
                      </a:r>
                      <a:endParaRPr lang="es-MX" dirty="0"/>
                    </a:p>
                  </a:txBody>
                  <a:tcPr/>
                </a:tc>
                <a:tc>
                  <a:txBody>
                    <a:bodyPr/>
                    <a:lstStyle/>
                    <a:p>
                      <a:r>
                        <a:rPr lang="es-AR" dirty="0" smtClean="0"/>
                        <a:t>G</a:t>
                      </a:r>
                      <a:endParaRPr lang="es-MX" dirty="0"/>
                    </a:p>
                  </a:txBody>
                  <a:tcPr/>
                </a:tc>
                <a:tc>
                  <a:txBody>
                    <a:bodyPr/>
                    <a:lstStyle/>
                    <a:p>
                      <a:r>
                        <a:rPr lang="es-AR" dirty="0" smtClean="0">
                          <a:solidFill>
                            <a:srgbClr val="00B050"/>
                          </a:solidFill>
                        </a:rPr>
                        <a:t>6</a:t>
                      </a:r>
                      <a:endParaRPr lang="es-MX" dirty="0">
                        <a:solidFill>
                          <a:srgbClr val="00B050"/>
                        </a:solidFill>
                      </a:endParaRPr>
                    </a:p>
                  </a:txBody>
                  <a:tcPr/>
                </a:tc>
                <a:extLst>
                  <a:ext uri="{0D108BD9-81ED-4DB2-BD59-A6C34878D82A}">
                    <a16:rowId xmlns:a16="http://schemas.microsoft.com/office/drawing/2014/main" val="3558355854"/>
                  </a:ext>
                </a:extLst>
              </a:tr>
              <a:tr h="370840">
                <a:tc>
                  <a:txBody>
                    <a:bodyPr/>
                    <a:lstStyle/>
                    <a:p>
                      <a:r>
                        <a:rPr lang="es-AR" dirty="0" smtClean="0"/>
                        <a:t>A</a:t>
                      </a:r>
                      <a:endParaRPr lang="es-MX" dirty="0"/>
                    </a:p>
                  </a:txBody>
                  <a:tcPr/>
                </a:tc>
                <a:tc>
                  <a:txBody>
                    <a:bodyPr/>
                    <a:lstStyle/>
                    <a:p>
                      <a:r>
                        <a:rPr lang="es-AR" dirty="0" smtClean="0"/>
                        <a:t>E</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2003042576"/>
                  </a:ext>
                </a:extLst>
              </a:tr>
              <a:tr h="370840">
                <a:tc>
                  <a:txBody>
                    <a:bodyPr/>
                    <a:lstStyle/>
                    <a:p>
                      <a:r>
                        <a:rPr lang="es-AR" dirty="0" smtClean="0"/>
                        <a:t>B</a:t>
                      </a:r>
                      <a:endParaRPr lang="es-MX" dirty="0"/>
                    </a:p>
                  </a:txBody>
                  <a:tcPr/>
                </a:tc>
                <a:tc>
                  <a:txBody>
                    <a:bodyPr/>
                    <a:lstStyle/>
                    <a:p>
                      <a:r>
                        <a:rPr lang="es-AR" dirty="0" smtClean="0"/>
                        <a:t>A</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66156769"/>
                  </a:ext>
                </a:extLst>
              </a:tr>
            </a:tbl>
          </a:graphicData>
        </a:graphic>
      </p:graphicFrame>
      <p:sp>
        <p:nvSpPr>
          <p:cNvPr id="5" name="Elipse 4"/>
          <p:cNvSpPr/>
          <p:nvPr/>
        </p:nvSpPr>
        <p:spPr>
          <a:xfrm>
            <a:off x="8229329" y="355232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A</a:t>
            </a:r>
            <a:endParaRPr lang="es-MX" dirty="0">
              <a:solidFill>
                <a:schemeClr val="tx1"/>
              </a:solidFill>
            </a:endParaRPr>
          </a:p>
        </p:txBody>
      </p:sp>
      <p:sp>
        <p:nvSpPr>
          <p:cNvPr id="10" name="Elipse 9"/>
          <p:cNvSpPr/>
          <p:nvPr/>
        </p:nvSpPr>
        <p:spPr>
          <a:xfrm>
            <a:off x="9347427" y="376133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E</a:t>
            </a:r>
            <a:endParaRPr lang="es-MX" dirty="0">
              <a:solidFill>
                <a:schemeClr val="tx1"/>
              </a:solidFill>
            </a:endParaRPr>
          </a:p>
        </p:txBody>
      </p:sp>
      <p:sp>
        <p:nvSpPr>
          <p:cNvPr id="11" name="Elipse 10"/>
          <p:cNvSpPr/>
          <p:nvPr/>
        </p:nvSpPr>
        <p:spPr>
          <a:xfrm>
            <a:off x="7993926" y="4411560"/>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B</a:t>
            </a:r>
            <a:endParaRPr lang="es-MX" dirty="0">
              <a:solidFill>
                <a:schemeClr val="tx1"/>
              </a:solidFill>
            </a:endParaRPr>
          </a:p>
        </p:txBody>
      </p:sp>
      <p:sp>
        <p:nvSpPr>
          <p:cNvPr id="12" name="Elipse 11"/>
          <p:cNvSpPr/>
          <p:nvPr/>
        </p:nvSpPr>
        <p:spPr>
          <a:xfrm>
            <a:off x="9190266" y="4516063"/>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C</a:t>
            </a:r>
            <a:endParaRPr lang="es-MX" dirty="0">
              <a:solidFill>
                <a:schemeClr val="tx1"/>
              </a:solidFill>
            </a:endParaRPr>
          </a:p>
        </p:txBody>
      </p:sp>
      <p:sp>
        <p:nvSpPr>
          <p:cNvPr id="13" name="Elipse 12"/>
          <p:cNvSpPr/>
          <p:nvPr/>
        </p:nvSpPr>
        <p:spPr>
          <a:xfrm>
            <a:off x="8229329"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F</a:t>
            </a:r>
            <a:endParaRPr lang="es-MX" dirty="0">
              <a:solidFill>
                <a:schemeClr val="tx1"/>
              </a:solidFill>
            </a:endParaRPr>
          </a:p>
        </p:txBody>
      </p:sp>
      <p:sp>
        <p:nvSpPr>
          <p:cNvPr id="14" name="Elipse 13"/>
          <p:cNvSpPr/>
          <p:nvPr/>
        </p:nvSpPr>
        <p:spPr>
          <a:xfrm>
            <a:off x="9412334"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G</a:t>
            </a:r>
            <a:endParaRPr lang="es-MX" dirty="0">
              <a:solidFill>
                <a:schemeClr val="tx1"/>
              </a:solidFill>
            </a:endParaRPr>
          </a:p>
        </p:txBody>
      </p:sp>
      <p:sp>
        <p:nvSpPr>
          <p:cNvPr id="15" name="Elipse 14"/>
          <p:cNvSpPr/>
          <p:nvPr/>
        </p:nvSpPr>
        <p:spPr>
          <a:xfrm>
            <a:off x="7691030" y="574931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D</a:t>
            </a:r>
            <a:endParaRPr lang="es-MX" dirty="0">
              <a:solidFill>
                <a:schemeClr val="tx1"/>
              </a:solidFill>
            </a:endParaRPr>
          </a:p>
        </p:txBody>
      </p:sp>
      <p:sp>
        <p:nvSpPr>
          <p:cNvPr id="16" name="Elipse 15"/>
          <p:cNvSpPr/>
          <p:nvPr/>
        </p:nvSpPr>
        <p:spPr>
          <a:xfrm>
            <a:off x="10341157" y="595832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H</a:t>
            </a:r>
            <a:endParaRPr lang="es-MX" dirty="0">
              <a:solidFill>
                <a:schemeClr val="tx1"/>
              </a:solidFill>
            </a:endParaRPr>
          </a:p>
        </p:txBody>
      </p:sp>
      <p:cxnSp>
        <p:nvCxnSpPr>
          <p:cNvPr id="9" name="Conector recto 8"/>
          <p:cNvCxnSpPr>
            <a:stCxn id="12" idx="4"/>
            <a:endCxn id="14" idx="1"/>
          </p:cNvCxnSpPr>
          <p:nvPr/>
        </p:nvCxnSpPr>
        <p:spPr>
          <a:xfrm>
            <a:off x="9412335" y="4934075"/>
            <a:ext cx="65041" cy="33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p:cNvCxnSpPr>
            <a:endCxn id="12" idx="2"/>
          </p:cNvCxnSpPr>
          <p:nvPr/>
        </p:nvCxnSpPr>
        <p:spPr>
          <a:xfrm>
            <a:off x="8439155" y="4661506"/>
            <a:ext cx="751111" cy="635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335859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a:xfrm>
            <a:off x="838200" y="1755480"/>
            <a:ext cx="10515600" cy="4351338"/>
          </a:xfrm>
        </p:spPr>
        <p:txBody>
          <a:bodyPr>
            <a:normAutofit/>
          </a:bodyPr>
          <a:lstStyle/>
          <a:p>
            <a:pPr marL="0" indent="0" algn="just">
              <a:buNone/>
            </a:pPr>
            <a:r>
              <a:rPr lang="es-AR" b="1" dirty="0" smtClean="0"/>
              <a:t>Algoritmos Ávidos (</a:t>
            </a:r>
            <a:r>
              <a:rPr lang="es-AR" b="1" dirty="0" err="1" smtClean="0"/>
              <a:t>Greedy</a:t>
            </a:r>
            <a:r>
              <a:rPr lang="es-AR" b="1" dirty="0" smtClean="0"/>
              <a:t>)</a:t>
            </a:r>
            <a:r>
              <a:rPr lang="es-AR" dirty="0" smtClean="0"/>
              <a:t> =&gt; técnica que busca en cada etapa un óptimo local con el objetivo de llegar al óptimo global (aunque de esta forma no siempre se consigue el óptimo global). Ejemplo: algoritmo de </a:t>
            </a:r>
            <a:r>
              <a:rPr lang="es-AR" dirty="0" err="1" smtClean="0"/>
              <a:t>Kruskal</a:t>
            </a:r>
            <a:r>
              <a:rPr lang="es-AR" dirty="0" smtClean="0"/>
              <a:t> para encontrar el mínimo árbol generador de un grafo.</a:t>
            </a:r>
          </a:p>
          <a:p>
            <a:pPr marL="0" indent="0" algn="just">
              <a:buNone/>
            </a:pPr>
            <a:endParaRPr lang="es-AR" dirty="0" smtClean="0"/>
          </a:p>
        </p:txBody>
      </p:sp>
      <p:pic>
        <p:nvPicPr>
          <p:cNvPr id="6" name="Imagen 5"/>
          <p:cNvPicPr>
            <a:picLocks noChangeAspect="1"/>
          </p:cNvPicPr>
          <p:nvPr/>
        </p:nvPicPr>
        <p:blipFill>
          <a:blip r:embed="rId2"/>
          <a:stretch>
            <a:fillRect/>
          </a:stretch>
        </p:blipFill>
        <p:spPr>
          <a:xfrm>
            <a:off x="838200" y="3416617"/>
            <a:ext cx="2924175" cy="3133725"/>
          </a:xfrm>
          <a:prstGeom prst="rect">
            <a:avLst/>
          </a:prstGeom>
        </p:spPr>
      </p:pic>
      <p:sp>
        <p:nvSpPr>
          <p:cNvPr id="8" name="Flecha derecha 7"/>
          <p:cNvSpPr/>
          <p:nvPr/>
        </p:nvSpPr>
        <p:spPr>
          <a:xfrm>
            <a:off x="3644537" y="4415245"/>
            <a:ext cx="1227909" cy="901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4" name="Tabla 3"/>
          <p:cNvGraphicFramePr>
            <a:graphicFrameLocks noGrp="1"/>
          </p:cNvGraphicFramePr>
          <p:nvPr>
            <p:extLst/>
          </p:nvPr>
        </p:nvGraphicFramePr>
        <p:xfrm>
          <a:off x="5133703" y="3500119"/>
          <a:ext cx="1724298" cy="2966720"/>
        </p:xfrm>
        <a:graphic>
          <a:graphicData uri="http://schemas.openxmlformats.org/drawingml/2006/table">
            <a:tbl>
              <a:tblPr firstRow="1" bandRow="1">
                <a:tableStyleId>{5940675A-B579-460E-94D1-54222C63F5DA}</a:tableStyleId>
              </a:tblPr>
              <a:tblGrid>
                <a:gridCol w="574766">
                  <a:extLst>
                    <a:ext uri="{9D8B030D-6E8A-4147-A177-3AD203B41FA5}">
                      <a16:colId xmlns:a16="http://schemas.microsoft.com/office/drawing/2014/main" val="3496135991"/>
                    </a:ext>
                  </a:extLst>
                </a:gridCol>
                <a:gridCol w="574766">
                  <a:extLst>
                    <a:ext uri="{9D8B030D-6E8A-4147-A177-3AD203B41FA5}">
                      <a16:colId xmlns:a16="http://schemas.microsoft.com/office/drawing/2014/main" val="2988278587"/>
                    </a:ext>
                  </a:extLst>
                </a:gridCol>
                <a:gridCol w="574766">
                  <a:extLst>
                    <a:ext uri="{9D8B030D-6E8A-4147-A177-3AD203B41FA5}">
                      <a16:colId xmlns:a16="http://schemas.microsoft.com/office/drawing/2014/main" val="373790334"/>
                    </a:ext>
                  </a:extLst>
                </a:gridCol>
              </a:tblGrid>
              <a:tr h="370840">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t>G</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1</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565892425"/>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1327933582"/>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883163264"/>
                  </a:ext>
                </a:extLst>
              </a:tr>
              <a:tr h="370840">
                <a:tc>
                  <a:txBody>
                    <a:bodyPr/>
                    <a:lstStyle/>
                    <a:p>
                      <a:r>
                        <a:rPr lang="es-AR" dirty="0" smtClean="0"/>
                        <a:t>F</a:t>
                      </a:r>
                      <a:endParaRPr lang="es-MX" dirty="0"/>
                    </a:p>
                  </a:txBody>
                  <a:tcPr/>
                </a:tc>
                <a:tc>
                  <a:txBody>
                    <a:bodyPr/>
                    <a:lstStyle/>
                    <a:p>
                      <a:r>
                        <a:rPr lang="es-AR" dirty="0" smtClean="0"/>
                        <a:t>C</a:t>
                      </a:r>
                      <a:endParaRPr lang="es-MX" dirty="0"/>
                    </a:p>
                  </a:txBody>
                  <a:tcPr/>
                </a:tc>
                <a:tc>
                  <a:txBody>
                    <a:bodyPr/>
                    <a:lstStyle/>
                    <a:p>
                      <a:r>
                        <a:rPr lang="es-AR" dirty="0" smtClean="0">
                          <a:solidFill>
                            <a:srgbClr val="00B050"/>
                          </a:solidFill>
                        </a:rPr>
                        <a:t>2</a:t>
                      </a:r>
                      <a:endParaRPr lang="es-MX" dirty="0">
                        <a:solidFill>
                          <a:srgbClr val="00B050"/>
                        </a:solidFill>
                      </a:endParaRPr>
                    </a:p>
                  </a:txBody>
                  <a:tcPr/>
                </a:tc>
                <a:extLst>
                  <a:ext uri="{0D108BD9-81ED-4DB2-BD59-A6C34878D82A}">
                    <a16:rowId xmlns:a16="http://schemas.microsoft.com/office/drawing/2014/main" val="2728172828"/>
                  </a:ext>
                </a:extLst>
              </a:tr>
              <a:tr h="370840">
                <a:tc>
                  <a:txBody>
                    <a:bodyPr/>
                    <a:lstStyle/>
                    <a:p>
                      <a:r>
                        <a:rPr lang="es-AR" dirty="0" smtClean="0"/>
                        <a:t>F</a:t>
                      </a:r>
                      <a:endParaRPr lang="es-MX" dirty="0"/>
                    </a:p>
                  </a:txBody>
                  <a:tcPr/>
                </a:tc>
                <a:tc>
                  <a:txBody>
                    <a:bodyPr/>
                    <a:lstStyle/>
                    <a:p>
                      <a:r>
                        <a:rPr lang="es-AR" dirty="0" smtClean="0"/>
                        <a:t>D</a:t>
                      </a:r>
                      <a:endParaRPr lang="es-MX" dirty="0"/>
                    </a:p>
                  </a:txBody>
                  <a:tcPr/>
                </a:tc>
                <a:tc>
                  <a:txBody>
                    <a:bodyPr/>
                    <a:lstStyle/>
                    <a:p>
                      <a:r>
                        <a:rPr lang="es-AR" dirty="0" smtClean="0">
                          <a:solidFill>
                            <a:srgbClr val="00B050"/>
                          </a:solidFill>
                        </a:rPr>
                        <a:t>4</a:t>
                      </a:r>
                      <a:endParaRPr lang="es-MX" dirty="0">
                        <a:solidFill>
                          <a:srgbClr val="00B050"/>
                        </a:solidFill>
                      </a:endParaRPr>
                    </a:p>
                  </a:txBody>
                  <a:tcPr/>
                </a:tc>
                <a:extLst>
                  <a:ext uri="{0D108BD9-81ED-4DB2-BD59-A6C34878D82A}">
                    <a16:rowId xmlns:a16="http://schemas.microsoft.com/office/drawing/2014/main" val="338037777"/>
                  </a:ext>
                </a:extLst>
              </a:tr>
              <a:tr h="370840">
                <a:tc>
                  <a:txBody>
                    <a:bodyPr/>
                    <a:lstStyle/>
                    <a:p>
                      <a:r>
                        <a:rPr lang="es-AR" dirty="0" smtClean="0"/>
                        <a:t>F</a:t>
                      </a:r>
                      <a:endParaRPr lang="es-MX" dirty="0"/>
                    </a:p>
                  </a:txBody>
                  <a:tcPr/>
                </a:tc>
                <a:tc>
                  <a:txBody>
                    <a:bodyPr/>
                    <a:lstStyle/>
                    <a:p>
                      <a:r>
                        <a:rPr lang="es-AR" dirty="0" smtClean="0"/>
                        <a:t>G</a:t>
                      </a:r>
                      <a:endParaRPr lang="es-MX" dirty="0"/>
                    </a:p>
                  </a:txBody>
                  <a:tcPr/>
                </a:tc>
                <a:tc>
                  <a:txBody>
                    <a:bodyPr/>
                    <a:lstStyle/>
                    <a:p>
                      <a:r>
                        <a:rPr lang="es-AR" dirty="0" smtClean="0">
                          <a:solidFill>
                            <a:srgbClr val="00B050"/>
                          </a:solidFill>
                        </a:rPr>
                        <a:t>6</a:t>
                      </a:r>
                      <a:endParaRPr lang="es-MX" dirty="0">
                        <a:solidFill>
                          <a:srgbClr val="00B050"/>
                        </a:solidFill>
                      </a:endParaRPr>
                    </a:p>
                  </a:txBody>
                  <a:tcPr/>
                </a:tc>
                <a:extLst>
                  <a:ext uri="{0D108BD9-81ED-4DB2-BD59-A6C34878D82A}">
                    <a16:rowId xmlns:a16="http://schemas.microsoft.com/office/drawing/2014/main" val="3558355854"/>
                  </a:ext>
                </a:extLst>
              </a:tr>
              <a:tr h="370840">
                <a:tc>
                  <a:txBody>
                    <a:bodyPr/>
                    <a:lstStyle/>
                    <a:p>
                      <a:r>
                        <a:rPr lang="es-AR" dirty="0" smtClean="0"/>
                        <a:t>A</a:t>
                      </a:r>
                      <a:endParaRPr lang="es-MX" dirty="0"/>
                    </a:p>
                  </a:txBody>
                  <a:tcPr/>
                </a:tc>
                <a:tc>
                  <a:txBody>
                    <a:bodyPr/>
                    <a:lstStyle/>
                    <a:p>
                      <a:r>
                        <a:rPr lang="es-AR" dirty="0" smtClean="0"/>
                        <a:t>E</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2003042576"/>
                  </a:ext>
                </a:extLst>
              </a:tr>
              <a:tr h="370840">
                <a:tc>
                  <a:txBody>
                    <a:bodyPr/>
                    <a:lstStyle/>
                    <a:p>
                      <a:r>
                        <a:rPr lang="es-AR" dirty="0" smtClean="0"/>
                        <a:t>B</a:t>
                      </a:r>
                      <a:endParaRPr lang="es-MX" dirty="0"/>
                    </a:p>
                  </a:txBody>
                  <a:tcPr/>
                </a:tc>
                <a:tc>
                  <a:txBody>
                    <a:bodyPr/>
                    <a:lstStyle/>
                    <a:p>
                      <a:r>
                        <a:rPr lang="es-AR" dirty="0" smtClean="0"/>
                        <a:t>A</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66156769"/>
                  </a:ext>
                </a:extLst>
              </a:tr>
            </a:tbl>
          </a:graphicData>
        </a:graphic>
      </p:graphicFrame>
      <p:sp>
        <p:nvSpPr>
          <p:cNvPr id="5" name="Elipse 4"/>
          <p:cNvSpPr/>
          <p:nvPr/>
        </p:nvSpPr>
        <p:spPr>
          <a:xfrm>
            <a:off x="8229329" y="355232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A</a:t>
            </a:r>
            <a:endParaRPr lang="es-MX" dirty="0">
              <a:solidFill>
                <a:schemeClr val="tx1"/>
              </a:solidFill>
            </a:endParaRPr>
          </a:p>
        </p:txBody>
      </p:sp>
      <p:sp>
        <p:nvSpPr>
          <p:cNvPr id="10" name="Elipse 9"/>
          <p:cNvSpPr/>
          <p:nvPr/>
        </p:nvSpPr>
        <p:spPr>
          <a:xfrm>
            <a:off x="9347427" y="376133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E</a:t>
            </a:r>
            <a:endParaRPr lang="es-MX" dirty="0">
              <a:solidFill>
                <a:schemeClr val="tx1"/>
              </a:solidFill>
            </a:endParaRPr>
          </a:p>
        </p:txBody>
      </p:sp>
      <p:sp>
        <p:nvSpPr>
          <p:cNvPr id="11" name="Elipse 10"/>
          <p:cNvSpPr/>
          <p:nvPr/>
        </p:nvSpPr>
        <p:spPr>
          <a:xfrm>
            <a:off x="7993926" y="4411560"/>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B</a:t>
            </a:r>
            <a:endParaRPr lang="es-MX" dirty="0">
              <a:solidFill>
                <a:schemeClr val="tx1"/>
              </a:solidFill>
            </a:endParaRPr>
          </a:p>
        </p:txBody>
      </p:sp>
      <p:sp>
        <p:nvSpPr>
          <p:cNvPr id="12" name="Elipse 11"/>
          <p:cNvSpPr/>
          <p:nvPr/>
        </p:nvSpPr>
        <p:spPr>
          <a:xfrm>
            <a:off x="9190266" y="4516063"/>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C</a:t>
            </a:r>
            <a:endParaRPr lang="es-MX" dirty="0">
              <a:solidFill>
                <a:schemeClr val="tx1"/>
              </a:solidFill>
            </a:endParaRPr>
          </a:p>
        </p:txBody>
      </p:sp>
      <p:sp>
        <p:nvSpPr>
          <p:cNvPr id="13" name="Elipse 12"/>
          <p:cNvSpPr/>
          <p:nvPr/>
        </p:nvSpPr>
        <p:spPr>
          <a:xfrm>
            <a:off x="8229329"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F</a:t>
            </a:r>
            <a:endParaRPr lang="es-MX" dirty="0">
              <a:solidFill>
                <a:schemeClr val="tx1"/>
              </a:solidFill>
            </a:endParaRPr>
          </a:p>
        </p:txBody>
      </p:sp>
      <p:sp>
        <p:nvSpPr>
          <p:cNvPr id="14" name="Elipse 13"/>
          <p:cNvSpPr/>
          <p:nvPr/>
        </p:nvSpPr>
        <p:spPr>
          <a:xfrm>
            <a:off x="9412334"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G</a:t>
            </a:r>
            <a:endParaRPr lang="es-MX" dirty="0">
              <a:solidFill>
                <a:schemeClr val="tx1"/>
              </a:solidFill>
            </a:endParaRPr>
          </a:p>
        </p:txBody>
      </p:sp>
      <p:sp>
        <p:nvSpPr>
          <p:cNvPr id="15" name="Elipse 14"/>
          <p:cNvSpPr/>
          <p:nvPr/>
        </p:nvSpPr>
        <p:spPr>
          <a:xfrm>
            <a:off x="7691030" y="574931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D</a:t>
            </a:r>
            <a:endParaRPr lang="es-MX" dirty="0">
              <a:solidFill>
                <a:schemeClr val="tx1"/>
              </a:solidFill>
            </a:endParaRPr>
          </a:p>
        </p:txBody>
      </p:sp>
      <p:sp>
        <p:nvSpPr>
          <p:cNvPr id="16" name="Elipse 15"/>
          <p:cNvSpPr/>
          <p:nvPr/>
        </p:nvSpPr>
        <p:spPr>
          <a:xfrm>
            <a:off x="10341157" y="595832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H</a:t>
            </a:r>
            <a:endParaRPr lang="es-MX" dirty="0">
              <a:solidFill>
                <a:schemeClr val="tx1"/>
              </a:solidFill>
            </a:endParaRPr>
          </a:p>
        </p:txBody>
      </p:sp>
      <p:cxnSp>
        <p:nvCxnSpPr>
          <p:cNvPr id="9" name="Conector recto 8"/>
          <p:cNvCxnSpPr>
            <a:stCxn id="12" idx="4"/>
            <a:endCxn id="14" idx="1"/>
          </p:cNvCxnSpPr>
          <p:nvPr/>
        </p:nvCxnSpPr>
        <p:spPr>
          <a:xfrm>
            <a:off x="9412335" y="4934075"/>
            <a:ext cx="65041" cy="33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p:cNvCxnSpPr>
            <a:endCxn id="12" idx="2"/>
          </p:cNvCxnSpPr>
          <p:nvPr/>
        </p:nvCxnSpPr>
        <p:spPr>
          <a:xfrm>
            <a:off x="8439155" y="4661506"/>
            <a:ext cx="751111" cy="6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8262531" y="4865149"/>
            <a:ext cx="65041" cy="3361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5053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a:xfrm>
            <a:off x="838200" y="1755480"/>
            <a:ext cx="10515600" cy="4351338"/>
          </a:xfrm>
        </p:spPr>
        <p:txBody>
          <a:bodyPr>
            <a:normAutofit/>
          </a:bodyPr>
          <a:lstStyle/>
          <a:p>
            <a:pPr marL="0" indent="0" algn="just">
              <a:buNone/>
            </a:pPr>
            <a:r>
              <a:rPr lang="es-AR" b="1" dirty="0" smtClean="0"/>
              <a:t>Algoritmos Ávidos (</a:t>
            </a:r>
            <a:r>
              <a:rPr lang="es-AR" b="1" dirty="0" err="1" smtClean="0"/>
              <a:t>Greedy</a:t>
            </a:r>
            <a:r>
              <a:rPr lang="es-AR" b="1" dirty="0" smtClean="0"/>
              <a:t>)</a:t>
            </a:r>
            <a:r>
              <a:rPr lang="es-AR" dirty="0" smtClean="0"/>
              <a:t> =&gt; técnica que busca en cada etapa un óptimo local con el objetivo de llegar al óptimo global (aunque de esta forma no siempre se consigue el óptimo global). Ejemplo: algoritmo de </a:t>
            </a:r>
            <a:r>
              <a:rPr lang="es-AR" dirty="0" err="1" smtClean="0"/>
              <a:t>Kruskal</a:t>
            </a:r>
            <a:r>
              <a:rPr lang="es-AR" dirty="0" smtClean="0"/>
              <a:t> para encontrar el mínimo árbol generador de un grafo.</a:t>
            </a:r>
          </a:p>
          <a:p>
            <a:pPr marL="0" indent="0" algn="just">
              <a:buNone/>
            </a:pPr>
            <a:endParaRPr lang="es-AR" dirty="0" smtClean="0"/>
          </a:p>
        </p:txBody>
      </p:sp>
      <p:pic>
        <p:nvPicPr>
          <p:cNvPr id="6" name="Imagen 5"/>
          <p:cNvPicPr>
            <a:picLocks noChangeAspect="1"/>
          </p:cNvPicPr>
          <p:nvPr/>
        </p:nvPicPr>
        <p:blipFill>
          <a:blip r:embed="rId2"/>
          <a:stretch>
            <a:fillRect/>
          </a:stretch>
        </p:blipFill>
        <p:spPr>
          <a:xfrm>
            <a:off x="838200" y="3416617"/>
            <a:ext cx="2924175" cy="3133725"/>
          </a:xfrm>
          <a:prstGeom prst="rect">
            <a:avLst/>
          </a:prstGeom>
        </p:spPr>
      </p:pic>
      <p:sp>
        <p:nvSpPr>
          <p:cNvPr id="8" name="Flecha derecha 7"/>
          <p:cNvSpPr/>
          <p:nvPr/>
        </p:nvSpPr>
        <p:spPr>
          <a:xfrm>
            <a:off x="3644537" y="4415245"/>
            <a:ext cx="1227909" cy="901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4" name="Tabla 3"/>
          <p:cNvGraphicFramePr>
            <a:graphicFrameLocks noGrp="1"/>
          </p:cNvGraphicFramePr>
          <p:nvPr>
            <p:extLst/>
          </p:nvPr>
        </p:nvGraphicFramePr>
        <p:xfrm>
          <a:off x="5133703" y="3500119"/>
          <a:ext cx="1724298" cy="2966720"/>
        </p:xfrm>
        <a:graphic>
          <a:graphicData uri="http://schemas.openxmlformats.org/drawingml/2006/table">
            <a:tbl>
              <a:tblPr firstRow="1" bandRow="1">
                <a:tableStyleId>{5940675A-B579-460E-94D1-54222C63F5DA}</a:tableStyleId>
              </a:tblPr>
              <a:tblGrid>
                <a:gridCol w="574766">
                  <a:extLst>
                    <a:ext uri="{9D8B030D-6E8A-4147-A177-3AD203B41FA5}">
                      <a16:colId xmlns:a16="http://schemas.microsoft.com/office/drawing/2014/main" val="3496135991"/>
                    </a:ext>
                  </a:extLst>
                </a:gridCol>
                <a:gridCol w="574766">
                  <a:extLst>
                    <a:ext uri="{9D8B030D-6E8A-4147-A177-3AD203B41FA5}">
                      <a16:colId xmlns:a16="http://schemas.microsoft.com/office/drawing/2014/main" val="2988278587"/>
                    </a:ext>
                  </a:extLst>
                </a:gridCol>
                <a:gridCol w="574766">
                  <a:extLst>
                    <a:ext uri="{9D8B030D-6E8A-4147-A177-3AD203B41FA5}">
                      <a16:colId xmlns:a16="http://schemas.microsoft.com/office/drawing/2014/main" val="373790334"/>
                    </a:ext>
                  </a:extLst>
                </a:gridCol>
              </a:tblGrid>
              <a:tr h="370840">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t>G</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1</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565892425"/>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1327933582"/>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883163264"/>
                  </a:ext>
                </a:extLst>
              </a:tr>
              <a:tr h="370840">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2728172828"/>
                  </a:ext>
                </a:extLst>
              </a:tr>
              <a:tr h="370840">
                <a:tc>
                  <a:txBody>
                    <a:bodyPr/>
                    <a:lstStyle/>
                    <a:p>
                      <a:r>
                        <a:rPr lang="es-AR" dirty="0" smtClean="0"/>
                        <a:t>F</a:t>
                      </a:r>
                      <a:endParaRPr lang="es-MX" dirty="0"/>
                    </a:p>
                  </a:txBody>
                  <a:tcPr/>
                </a:tc>
                <a:tc>
                  <a:txBody>
                    <a:bodyPr/>
                    <a:lstStyle/>
                    <a:p>
                      <a:r>
                        <a:rPr lang="es-AR" dirty="0" smtClean="0"/>
                        <a:t>D</a:t>
                      </a:r>
                      <a:endParaRPr lang="es-MX" dirty="0"/>
                    </a:p>
                  </a:txBody>
                  <a:tcPr/>
                </a:tc>
                <a:tc>
                  <a:txBody>
                    <a:bodyPr/>
                    <a:lstStyle/>
                    <a:p>
                      <a:r>
                        <a:rPr lang="es-AR" dirty="0" smtClean="0">
                          <a:solidFill>
                            <a:srgbClr val="00B050"/>
                          </a:solidFill>
                        </a:rPr>
                        <a:t>4</a:t>
                      </a:r>
                      <a:endParaRPr lang="es-MX" dirty="0">
                        <a:solidFill>
                          <a:srgbClr val="00B050"/>
                        </a:solidFill>
                      </a:endParaRPr>
                    </a:p>
                  </a:txBody>
                  <a:tcPr/>
                </a:tc>
                <a:extLst>
                  <a:ext uri="{0D108BD9-81ED-4DB2-BD59-A6C34878D82A}">
                    <a16:rowId xmlns:a16="http://schemas.microsoft.com/office/drawing/2014/main" val="338037777"/>
                  </a:ext>
                </a:extLst>
              </a:tr>
              <a:tr h="370840">
                <a:tc>
                  <a:txBody>
                    <a:bodyPr/>
                    <a:lstStyle/>
                    <a:p>
                      <a:r>
                        <a:rPr lang="es-AR" dirty="0" smtClean="0"/>
                        <a:t>F</a:t>
                      </a:r>
                      <a:endParaRPr lang="es-MX" dirty="0"/>
                    </a:p>
                  </a:txBody>
                  <a:tcPr/>
                </a:tc>
                <a:tc>
                  <a:txBody>
                    <a:bodyPr/>
                    <a:lstStyle/>
                    <a:p>
                      <a:r>
                        <a:rPr lang="es-AR" dirty="0" smtClean="0"/>
                        <a:t>G</a:t>
                      </a:r>
                      <a:endParaRPr lang="es-MX" dirty="0"/>
                    </a:p>
                  </a:txBody>
                  <a:tcPr/>
                </a:tc>
                <a:tc>
                  <a:txBody>
                    <a:bodyPr/>
                    <a:lstStyle/>
                    <a:p>
                      <a:r>
                        <a:rPr lang="es-AR" dirty="0" smtClean="0">
                          <a:solidFill>
                            <a:srgbClr val="00B050"/>
                          </a:solidFill>
                        </a:rPr>
                        <a:t>6</a:t>
                      </a:r>
                      <a:endParaRPr lang="es-MX" dirty="0">
                        <a:solidFill>
                          <a:srgbClr val="00B050"/>
                        </a:solidFill>
                      </a:endParaRPr>
                    </a:p>
                  </a:txBody>
                  <a:tcPr/>
                </a:tc>
                <a:extLst>
                  <a:ext uri="{0D108BD9-81ED-4DB2-BD59-A6C34878D82A}">
                    <a16:rowId xmlns:a16="http://schemas.microsoft.com/office/drawing/2014/main" val="3558355854"/>
                  </a:ext>
                </a:extLst>
              </a:tr>
              <a:tr h="370840">
                <a:tc>
                  <a:txBody>
                    <a:bodyPr/>
                    <a:lstStyle/>
                    <a:p>
                      <a:r>
                        <a:rPr lang="es-AR" dirty="0" smtClean="0"/>
                        <a:t>A</a:t>
                      </a:r>
                      <a:endParaRPr lang="es-MX" dirty="0"/>
                    </a:p>
                  </a:txBody>
                  <a:tcPr/>
                </a:tc>
                <a:tc>
                  <a:txBody>
                    <a:bodyPr/>
                    <a:lstStyle/>
                    <a:p>
                      <a:r>
                        <a:rPr lang="es-AR" dirty="0" smtClean="0"/>
                        <a:t>E</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2003042576"/>
                  </a:ext>
                </a:extLst>
              </a:tr>
              <a:tr h="370840">
                <a:tc>
                  <a:txBody>
                    <a:bodyPr/>
                    <a:lstStyle/>
                    <a:p>
                      <a:r>
                        <a:rPr lang="es-AR" dirty="0" smtClean="0"/>
                        <a:t>B</a:t>
                      </a:r>
                      <a:endParaRPr lang="es-MX" dirty="0"/>
                    </a:p>
                  </a:txBody>
                  <a:tcPr/>
                </a:tc>
                <a:tc>
                  <a:txBody>
                    <a:bodyPr/>
                    <a:lstStyle/>
                    <a:p>
                      <a:r>
                        <a:rPr lang="es-AR" dirty="0" smtClean="0"/>
                        <a:t>A</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66156769"/>
                  </a:ext>
                </a:extLst>
              </a:tr>
            </a:tbl>
          </a:graphicData>
        </a:graphic>
      </p:graphicFrame>
      <p:sp>
        <p:nvSpPr>
          <p:cNvPr id="5" name="Elipse 4"/>
          <p:cNvSpPr/>
          <p:nvPr/>
        </p:nvSpPr>
        <p:spPr>
          <a:xfrm>
            <a:off x="8229329" y="355232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A</a:t>
            </a:r>
            <a:endParaRPr lang="es-MX" dirty="0">
              <a:solidFill>
                <a:schemeClr val="tx1"/>
              </a:solidFill>
            </a:endParaRPr>
          </a:p>
        </p:txBody>
      </p:sp>
      <p:sp>
        <p:nvSpPr>
          <p:cNvPr id="10" name="Elipse 9"/>
          <p:cNvSpPr/>
          <p:nvPr/>
        </p:nvSpPr>
        <p:spPr>
          <a:xfrm>
            <a:off x="9347427" y="376133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E</a:t>
            </a:r>
            <a:endParaRPr lang="es-MX" dirty="0">
              <a:solidFill>
                <a:schemeClr val="tx1"/>
              </a:solidFill>
            </a:endParaRPr>
          </a:p>
        </p:txBody>
      </p:sp>
      <p:sp>
        <p:nvSpPr>
          <p:cNvPr id="11" name="Elipse 10"/>
          <p:cNvSpPr/>
          <p:nvPr/>
        </p:nvSpPr>
        <p:spPr>
          <a:xfrm>
            <a:off x="7993926" y="4411560"/>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B</a:t>
            </a:r>
            <a:endParaRPr lang="es-MX" dirty="0">
              <a:solidFill>
                <a:schemeClr val="tx1"/>
              </a:solidFill>
            </a:endParaRPr>
          </a:p>
        </p:txBody>
      </p:sp>
      <p:sp>
        <p:nvSpPr>
          <p:cNvPr id="12" name="Elipse 11"/>
          <p:cNvSpPr/>
          <p:nvPr/>
        </p:nvSpPr>
        <p:spPr>
          <a:xfrm>
            <a:off x="9190266" y="4516063"/>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C</a:t>
            </a:r>
            <a:endParaRPr lang="es-MX" dirty="0">
              <a:solidFill>
                <a:schemeClr val="tx1"/>
              </a:solidFill>
            </a:endParaRPr>
          </a:p>
        </p:txBody>
      </p:sp>
      <p:sp>
        <p:nvSpPr>
          <p:cNvPr id="13" name="Elipse 12"/>
          <p:cNvSpPr/>
          <p:nvPr/>
        </p:nvSpPr>
        <p:spPr>
          <a:xfrm>
            <a:off x="8229329"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F</a:t>
            </a:r>
            <a:endParaRPr lang="es-MX" dirty="0">
              <a:solidFill>
                <a:schemeClr val="tx1"/>
              </a:solidFill>
            </a:endParaRPr>
          </a:p>
        </p:txBody>
      </p:sp>
      <p:sp>
        <p:nvSpPr>
          <p:cNvPr id="14" name="Elipse 13"/>
          <p:cNvSpPr/>
          <p:nvPr/>
        </p:nvSpPr>
        <p:spPr>
          <a:xfrm>
            <a:off x="9412334"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G</a:t>
            </a:r>
            <a:endParaRPr lang="es-MX" dirty="0">
              <a:solidFill>
                <a:schemeClr val="tx1"/>
              </a:solidFill>
            </a:endParaRPr>
          </a:p>
        </p:txBody>
      </p:sp>
      <p:sp>
        <p:nvSpPr>
          <p:cNvPr id="15" name="Elipse 14"/>
          <p:cNvSpPr/>
          <p:nvPr/>
        </p:nvSpPr>
        <p:spPr>
          <a:xfrm>
            <a:off x="7691030" y="574931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D</a:t>
            </a:r>
            <a:endParaRPr lang="es-MX" dirty="0">
              <a:solidFill>
                <a:schemeClr val="tx1"/>
              </a:solidFill>
            </a:endParaRPr>
          </a:p>
        </p:txBody>
      </p:sp>
      <p:sp>
        <p:nvSpPr>
          <p:cNvPr id="16" name="Elipse 15"/>
          <p:cNvSpPr/>
          <p:nvPr/>
        </p:nvSpPr>
        <p:spPr>
          <a:xfrm>
            <a:off x="10341157" y="595832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H</a:t>
            </a:r>
            <a:endParaRPr lang="es-MX" dirty="0">
              <a:solidFill>
                <a:schemeClr val="tx1"/>
              </a:solidFill>
            </a:endParaRPr>
          </a:p>
        </p:txBody>
      </p:sp>
      <p:cxnSp>
        <p:nvCxnSpPr>
          <p:cNvPr id="9" name="Conector recto 8"/>
          <p:cNvCxnSpPr>
            <a:stCxn id="12" idx="4"/>
            <a:endCxn id="14" idx="1"/>
          </p:cNvCxnSpPr>
          <p:nvPr/>
        </p:nvCxnSpPr>
        <p:spPr>
          <a:xfrm>
            <a:off x="9412335" y="4934075"/>
            <a:ext cx="65041" cy="33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p:cNvCxnSpPr>
            <a:endCxn id="12" idx="2"/>
          </p:cNvCxnSpPr>
          <p:nvPr/>
        </p:nvCxnSpPr>
        <p:spPr>
          <a:xfrm>
            <a:off x="8439155" y="4661506"/>
            <a:ext cx="751111" cy="6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8262531" y="4865149"/>
            <a:ext cx="65041" cy="33613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43159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a:xfrm>
            <a:off x="838200" y="1755480"/>
            <a:ext cx="10515600" cy="4351338"/>
          </a:xfrm>
        </p:spPr>
        <p:txBody>
          <a:bodyPr>
            <a:normAutofit/>
          </a:bodyPr>
          <a:lstStyle/>
          <a:p>
            <a:pPr marL="0" indent="0" algn="just">
              <a:buNone/>
            </a:pPr>
            <a:r>
              <a:rPr lang="es-AR" b="1" dirty="0" smtClean="0"/>
              <a:t>Algoritmos Ávidos (</a:t>
            </a:r>
            <a:r>
              <a:rPr lang="es-AR" b="1" dirty="0" err="1" smtClean="0"/>
              <a:t>Greedy</a:t>
            </a:r>
            <a:r>
              <a:rPr lang="es-AR" b="1" dirty="0" smtClean="0"/>
              <a:t>)</a:t>
            </a:r>
            <a:r>
              <a:rPr lang="es-AR" dirty="0" smtClean="0"/>
              <a:t> =&gt; técnica que busca en cada etapa un óptimo local con el objetivo de llegar al óptimo global (aunque de esta forma no siempre se consigue el óptimo global). Ejemplo: algoritmo de </a:t>
            </a:r>
            <a:r>
              <a:rPr lang="es-AR" dirty="0" err="1" smtClean="0"/>
              <a:t>Kruskal</a:t>
            </a:r>
            <a:r>
              <a:rPr lang="es-AR" dirty="0" smtClean="0"/>
              <a:t> para encontrar el mínimo árbol generador de un grafo.</a:t>
            </a:r>
          </a:p>
          <a:p>
            <a:pPr marL="0" indent="0" algn="just">
              <a:buNone/>
            </a:pPr>
            <a:endParaRPr lang="es-AR" dirty="0" smtClean="0"/>
          </a:p>
        </p:txBody>
      </p:sp>
      <p:pic>
        <p:nvPicPr>
          <p:cNvPr id="6" name="Imagen 5"/>
          <p:cNvPicPr>
            <a:picLocks noChangeAspect="1"/>
          </p:cNvPicPr>
          <p:nvPr/>
        </p:nvPicPr>
        <p:blipFill>
          <a:blip r:embed="rId2"/>
          <a:stretch>
            <a:fillRect/>
          </a:stretch>
        </p:blipFill>
        <p:spPr>
          <a:xfrm>
            <a:off x="838200" y="3416617"/>
            <a:ext cx="2924175" cy="3133725"/>
          </a:xfrm>
          <a:prstGeom prst="rect">
            <a:avLst/>
          </a:prstGeom>
        </p:spPr>
      </p:pic>
      <p:sp>
        <p:nvSpPr>
          <p:cNvPr id="8" name="Flecha derecha 7"/>
          <p:cNvSpPr/>
          <p:nvPr/>
        </p:nvSpPr>
        <p:spPr>
          <a:xfrm>
            <a:off x="3644537" y="4415245"/>
            <a:ext cx="1227909" cy="901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4" name="Tabla 3"/>
          <p:cNvGraphicFramePr>
            <a:graphicFrameLocks noGrp="1"/>
          </p:cNvGraphicFramePr>
          <p:nvPr>
            <p:extLst/>
          </p:nvPr>
        </p:nvGraphicFramePr>
        <p:xfrm>
          <a:off x="5133703" y="3500119"/>
          <a:ext cx="1724298" cy="2966720"/>
        </p:xfrm>
        <a:graphic>
          <a:graphicData uri="http://schemas.openxmlformats.org/drawingml/2006/table">
            <a:tbl>
              <a:tblPr firstRow="1" bandRow="1">
                <a:tableStyleId>{5940675A-B579-460E-94D1-54222C63F5DA}</a:tableStyleId>
              </a:tblPr>
              <a:tblGrid>
                <a:gridCol w="574766">
                  <a:extLst>
                    <a:ext uri="{9D8B030D-6E8A-4147-A177-3AD203B41FA5}">
                      <a16:colId xmlns:a16="http://schemas.microsoft.com/office/drawing/2014/main" val="3496135991"/>
                    </a:ext>
                  </a:extLst>
                </a:gridCol>
                <a:gridCol w="574766">
                  <a:extLst>
                    <a:ext uri="{9D8B030D-6E8A-4147-A177-3AD203B41FA5}">
                      <a16:colId xmlns:a16="http://schemas.microsoft.com/office/drawing/2014/main" val="2988278587"/>
                    </a:ext>
                  </a:extLst>
                </a:gridCol>
                <a:gridCol w="574766">
                  <a:extLst>
                    <a:ext uri="{9D8B030D-6E8A-4147-A177-3AD203B41FA5}">
                      <a16:colId xmlns:a16="http://schemas.microsoft.com/office/drawing/2014/main" val="373790334"/>
                    </a:ext>
                  </a:extLst>
                </a:gridCol>
              </a:tblGrid>
              <a:tr h="370840">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t>G</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1</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565892425"/>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1327933582"/>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883163264"/>
                  </a:ext>
                </a:extLst>
              </a:tr>
              <a:tr h="370840">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2728172828"/>
                  </a:ext>
                </a:extLst>
              </a:tr>
              <a:tr h="370840">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t>D</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4</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38037777"/>
                  </a:ext>
                </a:extLst>
              </a:tr>
              <a:tr h="370840">
                <a:tc>
                  <a:txBody>
                    <a:bodyPr/>
                    <a:lstStyle/>
                    <a:p>
                      <a:r>
                        <a:rPr lang="es-AR" dirty="0" smtClean="0"/>
                        <a:t>F</a:t>
                      </a:r>
                      <a:endParaRPr lang="es-MX" dirty="0"/>
                    </a:p>
                  </a:txBody>
                  <a:tcPr/>
                </a:tc>
                <a:tc>
                  <a:txBody>
                    <a:bodyPr/>
                    <a:lstStyle/>
                    <a:p>
                      <a:r>
                        <a:rPr lang="es-AR" dirty="0" smtClean="0"/>
                        <a:t>G</a:t>
                      </a:r>
                      <a:endParaRPr lang="es-MX" dirty="0"/>
                    </a:p>
                  </a:txBody>
                  <a:tcPr/>
                </a:tc>
                <a:tc>
                  <a:txBody>
                    <a:bodyPr/>
                    <a:lstStyle/>
                    <a:p>
                      <a:r>
                        <a:rPr lang="es-AR" dirty="0" smtClean="0">
                          <a:solidFill>
                            <a:srgbClr val="00B050"/>
                          </a:solidFill>
                        </a:rPr>
                        <a:t>6</a:t>
                      </a:r>
                      <a:endParaRPr lang="es-MX" dirty="0">
                        <a:solidFill>
                          <a:srgbClr val="00B050"/>
                        </a:solidFill>
                      </a:endParaRPr>
                    </a:p>
                  </a:txBody>
                  <a:tcPr/>
                </a:tc>
                <a:extLst>
                  <a:ext uri="{0D108BD9-81ED-4DB2-BD59-A6C34878D82A}">
                    <a16:rowId xmlns:a16="http://schemas.microsoft.com/office/drawing/2014/main" val="3558355854"/>
                  </a:ext>
                </a:extLst>
              </a:tr>
              <a:tr h="370840">
                <a:tc>
                  <a:txBody>
                    <a:bodyPr/>
                    <a:lstStyle/>
                    <a:p>
                      <a:r>
                        <a:rPr lang="es-AR" dirty="0" smtClean="0"/>
                        <a:t>A</a:t>
                      </a:r>
                      <a:endParaRPr lang="es-MX" dirty="0"/>
                    </a:p>
                  </a:txBody>
                  <a:tcPr/>
                </a:tc>
                <a:tc>
                  <a:txBody>
                    <a:bodyPr/>
                    <a:lstStyle/>
                    <a:p>
                      <a:r>
                        <a:rPr lang="es-AR" dirty="0" smtClean="0"/>
                        <a:t>E</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2003042576"/>
                  </a:ext>
                </a:extLst>
              </a:tr>
              <a:tr h="370840">
                <a:tc>
                  <a:txBody>
                    <a:bodyPr/>
                    <a:lstStyle/>
                    <a:p>
                      <a:r>
                        <a:rPr lang="es-AR" dirty="0" smtClean="0"/>
                        <a:t>B</a:t>
                      </a:r>
                      <a:endParaRPr lang="es-MX" dirty="0"/>
                    </a:p>
                  </a:txBody>
                  <a:tcPr/>
                </a:tc>
                <a:tc>
                  <a:txBody>
                    <a:bodyPr/>
                    <a:lstStyle/>
                    <a:p>
                      <a:r>
                        <a:rPr lang="es-AR" dirty="0" smtClean="0"/>
                        <a:t>A</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66156769"/>
                  </a:ext>
                </a:extLst>
              </a:tr>
            </a:tbl>
          </a:graphicData>
        </a:graphic>
      </p:graphicFrame>
      <p:sp>
        <p:nvSpPr>
          <p:cNvPr id="5" name="Elipse 4"/>
          <p:cNvSpPr/>
          <p:nvPr/>
        </p:nvSpPr>
        <p:spPr>
          <a:xfrm>
            <a:off x="8229329" y="355232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A</a:t>
            </a:r>
            <a:endParaRPr lang="es-MX" dirty="0">
              <a:solidFill>
                <a:schemeClr val="tx1"/>
              </a:solidFill>
            </a:endParaRPr>
          </a:p>
        </p:txBody>
      </p:sp>
      <p:sp>
        <p:nvSpPr>
          <p:cNvPr id="10" name="Elipse 9"/>
          <p:cNvSpPr/>
          <p:nvPr/>
        </p:nvSpPr>
        <p:spPr>
          <a:xfrm>
            <a:off x="9347427" y="376133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E</a:t>
            </a:r>
            <a:endParaRPr lang="es-MX" dirty="0">
              <a:solidFill>
                <a:schemeClr val="tx1"/>
              </a:solidFill>
            </a:endParaRPr>
          </a:p>
        </p:txBody>
      </p:sp>
      <p:sp>
        <p:nvSpPr>
          <p:cNvPr id="11" name="Elipse 10"/>
          <p:cNvSpPr/>
          <p:nvPr/>
        </p:nvSpPr>
        <p:spPr>
          <a:xfrm>
            <a:off x="7993926" y="4411560"/>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B</a:t>
            </a:r>
            <a:endParaRPr lang="es-MX" dirty="0">
              <a:solidFill>
                <a:schemeClr val="tx1"/>
              </a:solidFill>
            </a:endParaRPr>
          </a:p>
        </p:txBody>
      </p:sp>
      <p:sp>
        <p:nvSpPr>
          <p:cNvPr id="12" name="Elipse 11"/>
          <p:cNvSpPr/>
          <p:nvPr/>
        </p:nvSpPr>
        <p:spPr>
          <a:xfrm>
            <a:off x="9190266" y="4516063"/>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C</a:t>
            </a:r>
            <a:endParaRPr lang="es-MX" dirty="0">
              <a:solidFill>
                <a:schemeClr val="tx1"/>
              </a:solidFill>
            </a:endParaRPr>
          </a:p>
        </p:txBody>
      </p:sp>
      <p:sp>
        <p:nvSpPr>
          <p:cNvPr id="13" name="Elipse 12"/>
          <p:cNvSpPr/>
          <p:nvPr/>
        </p:nvSpPr>
        <p:spPr>
          <a:xfrm>
            <a:off x="8229329"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F</a:t>
            </a:r>
            <a:endParaRPr lang="es-MX" dirty="0">
              <a:solidFill>
                <a:schemeClr val="tx1"/>
              </a:solidFill>
            </a:endParaRPr>
          </a:p>
        </p:txBody>
      </p:sp>
      <p:sp>
        <p:nvSpPr>
          <p:cNvPr id="14" name="Elipse 13"/>
          <p:cNvSpPr/>
          <p:nvPr/>
        </p:nvSpPr>
        <p:spPr>
          <a:xfrm>
            <a:off x="9412334"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G</a:t>
            </a:r>
            <a:endParaRPr lang="es-MX" dirty="0">
              <a:solidFill>
                <a:schemeClr val="tx1"/>
              </a:solidFill>
            </a:endParaRPr>
          </a:p>
        </p:txBody>
      </p:sp>
      <p:sp>
        <p:nvSpPr>
          <p:cNvPr id="15" name="Elipse 14"/>
          <p:cNvSpPr/>
          <p:nvPr/>
        </p:nvSpPr>
        <p:spPr>
          <a:xfrm>
            <a:off x="7691030" y="574931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D</a:t>
            </a:r>
            <a:endParaRPr lang="es-MX" dirty="0">
              <a:solidFill>
                <a:schemeClr val="tx1"/>
              </a:solidFill>
            </a:endParaRPr>
          </a:p>
        </p:txBody>
      </p:sp>
      <p:sp>
        <p:nvSpPr>
          <p:cNvPr id="16" name="Elipse 15"/>
          <p:cNvSpPr/>
          <p:nvPr/>
        </p:nvSpPr>
        <p:spPr>
          <a:xfrm>
            <a:off x="10341157" y="595832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H</a:t>
            </a:r>
            <a:endParaRPr lang="es-MX" dirty="0">
              <a:solidFill>
                <a:schemeClr val="tx1"/>
              </a:solidFill>
            </a:endParaRPr>
          </a:p>
        </p:txBody>
      </p:sp>
      <p:cxnSp>
        <p:nvCxnSpPr>
          <p:cNvPr id="9" name="Conector recto 8"/>
          <p:cNvCxnSpPr>
            <a:stCxn id="12" idx="4"/>
            <a:endCxn id="14" idx="1"/>
          </p:cNvCxnSpPr>
          <p:nvPr/>
        </p:nvCxnSpPr>
        <p:spPr>
          <a:xfrm>
            <a:off x="9412335" y="4934075"/>
            <a:ext cx="65041" cy="33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p:cNvCxnSpPr>
            <a:endCxn id="12" idx="2"/>
          </p:cNvCxnSpPr>
          <p:nvPr/>
        </p:nvCxnSpPr>
        <p:spPr>
          <a:xfrm>
            <a:off x="8439155" y="4661506"/>
            <a:ext cx="751111" cy="6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8262531" y="4865149"/>
            <a:ext cx="65041" cy="33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p:cNvCxnSpPr>
            <a:endCxn id="15" idx="6"/>
          </p:cNvCxnSpPr>
          <p:nvPr/>
        </p:nvCxnSpPr>
        <p:spPr>
          <a:xfrm flipH="1">
            <a:off x="8135167" y="5581250"/>
            <a:ext cx="234589" cy="3770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3412691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a:xfrm>
            <a:off x="838200" y="1755480"/>
            <a:ext cx="10515600" cy="4351338"/>
          </a:xfrm>
        </p:spPr>
        <p:txBody>
          <a:bodyPr>
            <a:normAutofit/>
          </a:bodyPr>
          <a:lstStyle/>
          <a:p>
            <a:pPr marL="0" indent="0" algn="just">
              <a:buNone/>
            </a:pPr>
            <a:r>
              <a:rPr lang="es-AR" b="1" dirty="0" smtClean="0"/>
              <a:t>Algoritmos Ávidos (</a:t>
            </a:r>
            <a:r>
              <a:rPr lang="es-AR" b="1" dirty="0" err="1" smtClean="0"/>
              <a:t>Greedy</a:t>
            </a:r>
            <a:r>
              <a:rPr lang="es-AR" b="1" dirty="0" smtClean="0"/>
              <a:t>)</a:t>
            </a:r>
            <a:r>
              <a:rPr lang="es-AR" dirty="0" smtClean="0"/>
              <a:t> =&gt; técnica que busca en cada etapa un óptimo local con el objetivo de llegar al óptimo global (aunque de esta forma no siempre se consigue el óptimo global). Ejemplo: algoritmo de </a:t>
            </a:r>
            <a:r>
              <a:rPr lang="es-AR" dirty="0" err="1" smtClean="0"/>
              <a:t>Kruskal</a:t>
            </a:r>
            <a:r>
              <a:rPr lang="es-AR" dirty="0" smtClean="0"/>
              <a:t> para encontrar el mínimo árbol generador de un grafo.</a:t>
            </a:r>
          </a:p>
          <a:p>
            <a:pPr marL="0" indent="0" algn="just">
              <a:buNone/>
            </a:pPr>
            <a:endParaRPr lang="es-AR" dirty="0" smtClean="0"/>
          </a:p>
        </p:txBody>
      </p:sp>
      <p:pic>
        <p:nvPicPr>
          <p:cNvPr id="6" name="Imagen 5"/>
          <p:cNvPicPr>
            <a:picLocks noChangeAspect="1"/>
          </p:cNvPicPr>
          <p:nvPr/>
        </p:nvPicPr>
        <p:blipFill>
          <a:blip r:embed="rId2"/>
          <a:stretch>
            <a:fillRect/>
          </a:stretch>
        </p:blipFill>
        <p:spPr>
          <a:xfrm>
            <a:off x="838200" y="3416617"/>
            <a:ext cx="2924175" cy="3133725"/>
          </a:xfrm>
          <a:prstGeom prst="rect">
            <a:avLst/>
          </a:prstGeom>
        </p:spPr>
      </p:pic>
      <p:sp>
        <p:nvSpPr>
          <p:cNvPr id="8" name="Flecha derecha 7"/>
          <p:cNvSpPr/>
          <p:nvPr/>
        </p:nvSpPr>
        <p:spPr>
          <a:xfrm>
            <a:off x="3644537" y="4415245"/>
            <a:ext cx="1227909" cy="901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4" name="Tabla 3"/>
          <p:cNvGraphicFramePr>
            <a:graphicFrameLocks noGrp="1"/>
          </p:cNvGraphicFramePr>
          <p:nvPr>
            <p:extLst/>
          </p:nvPr>
        </p:nvGraphicFramePr>
        <p:xfrm>
          <a:off x="5133703" y="3500119"/>
          <a:ext cx="1724298" cy="2966720"/>
        </p:xfrm>
        <a:graphic>
          <a:graphicData uri="http://schemas.openxmlformats.org/drawingml/2006/table">
            <a:tbl>
              <a:tblPr firstRow="1" bandRow="1">
                <a:tableStyleId>{5940675A-B579-460E-94D1-54222C63F5DA}</a:tableStyleId>
              </a:tblPr>
              <a:tblGrid>
                <a:gridCol w="574766">
                  <a:extLst>
                    <a:ext uri="{9D8B030D-6E8A-4147-A177-3AD203B41FA5}">
                      <a16:colId xmlns:a16="http://schemas.microsoft.com/office/drawing/2014/main" val="3496135991"/>
                    </a:ext>
                  </a:extLst>
                </a:gridCol>
                <a:gridCol w="574766">
                  <a:extLst>
                    <a:ext uri="{9D8B030D-6E8A-4147-A177-3AD203B41FA5}">
                      <a16:colId xmlns:a16="http://schemas.microsoft.com/office/drawing/2014/main" val="2988278587"/>
                    </a:ext>
                  </a:extLst>
                </a:gridCol>
                <a:gridCol w="574766">
                  <a:extLst>
                    <a:ext uri="{9D8B030D-6E8A-4147-A177-3AD203B41FA5}">
                      <a16:colId xmlns:a16="http://schemas.microsoft.com/office/drawing/2014/main" val="373790334"/>
                    </a:ext>
                  </a:extLst>
                </a:gridCol>
              </a:tblGrid>
              <a:tr h="370840">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t>G</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1</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565892425"/>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1327933582"/>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883163264"/>
                  </a:ext>
                </a:extLst>
              </a:tr>
              <a:tr h="370840">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2728172828"/>
                  </a:ext>
                </a:extLst>
              </a:tr>
              <a:tr h="370840">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t>D</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4</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38037777"/>
                  </a:ext>
                </a:extLst>
              </a:tr>
              <a:tr h="370840">
                <a:tc>
                  <a:txBody>
                    <a:bodyPr/>
                    <a:lstStyle/>
                    <a:p>
                      <a:r>
                        <a:rPr lang="es-AR" dirty="0" smtClean="0"/>
                        <a:t>F</a:t>
                      </a:r>
                      <a:endParaRPr lang="es-MX" dirty="0"/>
                    </a:p>
                  </a:txBody>
                  <a:tcPr>
                    <a:solidFill>
                      <a:schemeClr val="accent2">
                        <a:lumMod val="60000"/>
                        <a:lumOff val="40000"/>
                      </a:schemeClr>
                    </a:solidFill>
                  </a:tcPr>
                </a:tc>
                <a:tc>
                  <a:txBody>
                    <a:bodyPr/>
                    <a:lstStyle/>
                    <a:p>
                      <a:r>
                        <a:rPr lang="es-AR" dirty="0" smtClean="0"/>
                        <a:t>G</a:t>
                      </a:r>
                      <a:endParaRPr lang="es-MX" dirty="0"/>
                    </a:p>
                  </a:txBody>
                  <a:tcPr>
                    <a:solidFill>
                      <a:schemeClr val="accent2">
                        <a:lumMod val="60000"/>
                        <a:lumOff val="40000"/>
                      </a:schemeClr>
                    </a:solidFill>
                  </a:tcPr>
                </a:tc>
                <a:tc>
                  <a:txBody>
                    <a:bodyPr/>
                    <a:lstStyle/>
                    <a:p>
                      <a:r>
                        <a:rPr lang="es-AR" dirty="0" smtClean="0">
                          <a:solidFill>
                            <a:srgbClr val="00B050"/>
                          </a:solidFill>
                        </a:rPr>
                        <a:t>6</a:t>
                      </a:r>
                      <a:endParaRPr lang="es-MX"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558355854"/>
                  </a:ext>
                </a:extLst>
              </a:tr>
              <a:tr h="370840">
                <a:tc>
                  <a:txBody>
                    <a:bodyPr/>
                    <a:lstStyle/>
                    <a:p>
                      <a:r>
                        <a:rPr lang="es-AR" dirty="0" smtClean="0"/>
                        <a:t>A</a:t>
                      </a:r>
                      <a:endParaRPr lang="es-MX" dirty="0"/>
                    </a:p>
                  </a:txBody>
                  <a:tcPr/>
                </a:tc>
                <a:tc>
                  <a:txBody>
                    <a:bodyPr/>
                    <a:lstStyle/>
                    <a:p>
                      <a:r>
                        <a:rPr lang="es-AR" dirty="0" smtClean="0"/>
                        <a:t>E</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2003042576"/>
                  </a:ext>
                </a:extLst>
              </a:tr>
              <a:tr h="370840">
                <a:tc>
                  <a:txBody>
                    <a:bodyPr/>
                    <a:lstStyle/>
                    <a:p>
                      <a:r>
                        <a:rPr lang="es-AR" dirty="0" smtClean="0"/>
                        <a:t>B</a:t>
                      </a:r>
                      <a:endParaRPr lang="es-MX" dirty="0"/>
                    </a:p>
                  </a:txBody>
                  <a:tcPr/>
                </a:tc>
                <a:tc>
                  <a:txBody>
                    <a:bodyPr/>
                    <a:lstStyle/>
                    <a:p>
                      <a:r>
                        <a:rPr lang="es-AR" dirty="0" smtClean="0"/>
                        <a:t>A</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66156769"/>
                  </a:ext>
                </a:extLst>
              </a:tr>
            </a:tbl>
          </a:graphicData>
        </a:graphic>
      </p:graphicFrame>
      <p:sp>
        <p:nvSpPr>
          <p:cNvPr id="5" name="Elipse 4"/>
          <p:cNvSpPr/>
          <p:nvPr/>
        </p:nvSpPr>
        <p:spPr>
          <a:xfrm>
            <a:off x="8229329" y="355232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A</a:t>
            </a:r>
            <a:endParaRPr lang="es-MX" dirty="0">
              <a:solidFill>
                <a:schemeClr val="tx1"/>
              </a:solidFill>
            </a:endParaRPr>
          </a:p>
        </p:txBody>
      </p:sp>
      <p:sp>
        <p:nvSpPr>
          <p:cNvPr id="10" name="Elipse 9"/>
          <p:cNvSpPr/>
          <p:nvPr/>
        </p:nvSpPr>
        <p:spPr>
          <a:xfrm>
            <a:off x="9347427" y="376133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E</a:t>
            </a:r>
            <a:endParaRPr lang="es-MX" dirty="0">
              <a:solidFill>
                <a:schemeClr val="tx1"/>
              </a:solidFill>
            </a:endParaRPr>
          </a:p>
        </p:txBody>
      </p:sp>
      <p:sp>
        <p:nvSpPr>
          <p:cNvPr id="11" name="Elipse 10"/>
          <p:cNvSpPr/>
          <p:nvPr/>
        </p:nvSpPr>
        <p:spPr>
          <a:xfrm>
            <a:off x="7993926" y="4411560"/>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B</a:t>
            </a:r>
            <a:endParaRPr lang="es-MX" dirty="0">
              <a:solidFill>
                <a:schemeClr val="tx1"/>
              </a:solidFill>
            </a:endParaRPr>
          </a:p>
        </p:txBody>
      </p:sp>
      <p:sp>
        <p:nvSpPr>
          <p:cNvPr id="12" name="Elipse 11"/>
          <p:cNvSpPr/>
          <p:nvPr/>
        </p:nvSpPr>
        <p:spPr>
          <a:xfrm>
            <a:off x="9190266" y="4516063"/>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C</a:t>
            </a:r>
            <a:endParaRPr lang="es-MX" dirty="0">
              <a:solidFill>
                <a:schemeClr val="tx1"/>
              </a:solidFill>
            </a:endParaRPr>
          </a:p>
        </p:txBody>
      </p:sp>
      <p:sp>
        <p:nvSpPr>
          <p:cNvPr id="13" name="Elipse 12"/>
          <p:cNvSpPr/>
          <p:nvPr/>
        </p:nvSpPr>
        <p:spPr>
          <a:xfrm>
            <a:off x="8229329"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F</a:t>
            </a:r>
            <a:endParaRPr lang="es-MX" dirty="0">
              <a:solidFill>
                <a:schemeClr val="tx1"/>
              </a:solidFill>
            </a:endParaRPr>
          </a:p>
        </p:txBody>
      </p:sp>
      <p:sp>
        <p:nvSpPr>
          <p:cNvPr id="14" name="Elipse 13"/>
          <p:cNvSpPr/>
          <p:nvPr/>
        </p:nvSpPr>
        <p:spPr>
          <a:xfrm>
            <a:off x="9412334"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G</a:t>
            </a:r>
            <a:endParaRPr lang="es-MX" dirty="0">
              <a:solidFill>
                <a:schemeClr val="tx1"/>
              </a:solidFill>
            </a:endParaRPr>
          </a:p>
        </p:txBody>
      </p:sp>
      <p:sp>
        <p:nvSpPr>
          <p:cNvPr id="15" name="Elipse 14"/>
          <p:cNvSpPr/>
          <p:nvPr/>
        </p:nvSpPr>
        <p:spPr>
          <a:xfrm>
            <a:off x="7691030" y="574931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D</a:t>
            </a:r>
            <a:endParaRPr lang="es-MX" dirty="0">
              <a:solidFill>
                <a:schemeClr val="tx1"/>
              </a:solidFill>
            </a:endParaRPr>
          </a:p>
        </p:txBody>
      </p:sp>
      <p:sp>
        <p:nvSpPr>
          <p:cNvPr id="16" name="Elipse 15"/>
          <p:cNvSpPr/>
          <p:nvPr/>
        </p:nvSpPr>
        <p:spPr>
          <a:xfrm>
            <a:off x="10341157" y="595832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H</a:t>
            </a:r>
            <a:endParaRPr lang="es-MX" dirty="0">
              <a:solidFill>
                <a:schemeClr val="tx1"/>
              </a:solidFill>
            </a:endParaRPr>
          </a:p>
        </p:txBody>
      </p:sp>
      <p:cxnSp>
        <p:nvCxnSpPr>
          <p:cNvPr id="9" name="Conector recto 8"/>
          <p:cNvCxnSpPr>
            <a:stCxn id="12" idx="4"/>
            <a:endCxn id="14" idx="1"/>
          </p:cNvCxnSpPr>
          <p:nvPr/>
        </p:nvCxnSpPr>
        <p:spPr>
          <a:xfrm>
            <a:off x="9412335" y="4934075"/>
            <a:ext cx="65041" cy="33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p:cNvCxnSpPr>
            <a:endCxn id="12" idx="2"/>
          </p:cNvCxnSpPr>
          <p:nvPr/>
        </p:nvCxnSpPr>
        <p:spPr>
          <a:xfrm>
            <a:off x="8439155" y="4661506"/>
            <a:ext cx="751111" cy="6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8262531" y="4865149"/>
            <a:ext cx="65041" cy="33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p:cNvCxnSpPr>
            <a:endCxn id="15" idx="6"/>
          </p:cNvCxnSpPr>
          <p:nvPr/>
        </p:nvCxnSpPr>
        <p:spPr>
          <a:xfrm flipH="1">
            <a:off x="8135167" y="5581250"/>
            <a:ext cx="234589" cy="3770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630006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b="1" dirty="0"/>
              <a:t>Técnica de Búsqueda Exhaustiva</a:t>
            </a:r>
            <a:endParaRPr lang="es-MX" dirty="0"/>
          </a:p>
        </p:txBody>
      </p:sp>
      <p:sp>
        <p:nvSpPr>
          <p:cNvPr id="3" name="Marcador de contenido 2"/>
          <p:cNvSpPr>
            <a:spLocks noGrp="1"/>
          </p:cNvSpPr>
          <p:nvPr>
            <p:ph idx="1"/>
          </p:nvPr>
        </p:nvSpPr>
        <p:spPr/>
        <p:txBody>
          <a:bodyPr/>
          <a:lstStyle/>
          <a:p>
            <a:pPr marL="0" indent="0">
              <a:buNone/>
            </a:pPr>
            <a:r>
              <a:rPr lang="es-AR" dirty="0" smtClean="0"/>
              <a:t>Idea para esta técnica (típicamente recursiva):</a:t>
            </a:r>
          </a:p>
          <a:p>
            <a:pPr marL="0" indent="0">
              <a:buNone/>
            </a:pPr>
            <a:endParaRPr lang="es-AR" dirty="0" smtClean="0"/>
          </a:p>
          <a:p>
            <a:pPr marL="514350" indent="-514350">
              <a:buAutoNum type="arabicParenR"/>
            </a:pPr>
            <a:r>
              <a:rPr lang="es-AR" dirty="0" smtClean="0"/>
              <a:t>Si el nodo no puede expandirse más (no hay mas opciones a partir de él) =&gt; retornar/imprimir el resultado.</a:t>
            </a:r>
          </a:p>
          <a:p>
            <a:pPr marL="514350" indent="-514350">
              <a:buAutoNum type="arabicParenR"/>
            </a:pPr>
            <a:r>
              <a:rPr lang="es-AR" dirty="0" smtClean="0"/>
              <a:t>Sino, por cada posibilidad para ese nodo de expandir un </a:t>
            </a:r>
            <a:r>
              <a:rPr lang="es-AR" dirty="0" err="1" smtClean="0"/>
              <a:t>pxmo</a:t>
            </a:r>
            <a:r>
              <a:rPr lang="es-AR" dirty="0" smtClean="0"/>
              <a:t> nivel (ciclo </a:t>
            </a:r>
            <a:r>
              <a:rPr lang="es-AR" dirty="0" err="1" smtClean="0"/>
              <a:t>for</a:t>
            </a:r>
            <a:r>
              <a:rPr lang="es-AR" dirty="0" smtClean="0"/>
              <a:t>):</a:t>
            </a:r>
          </a:p>
          <a:p>
            <a:pPr marL="971550" lvl="1" indent="-514350">
              <a:buAutoNum type="arabicParenR"/>
            </a:pPr>
            <a:r>
              <a:rPr lang="es-AR" dirty="0" smtClean="0"/>
              <a:t>El nodo puede resolver un caso pendiente</a:t>
            </a:r>
          </a:p>
          <a:p>
            <a:pPr marL="971550" lvl="1" indent="-514350">
              <a:buAutoNum type="arabicParenR"/>
            </a:pPr>
            <a:r>
              <a:rPr lang="es-AR" dirty="0" smtClean="0"/>
              <a:t>Explorar nuevos pendientes (soluciones quizás parciales)</a:t>
            </a:r>
          </a:p>
          <a:p>
            <a:pPr marL="971550" lvl="1" indent="-514350">
              <a:buAutoNum type="arabicParenR"/>
            </a:pPr>
            <a:r>
              <a:rPr lang="es-AR" dirty="0" smtClean="0"/>
              <a:t>El nodo puede deshacer/quitar el caso pendiente generado</a:t>
            </a:r>
          </a:p>
          <a:p>
            <a:pPr marL="971550" lvl="1" indent="-514350">
              <a:buAutoNum type="arabicParenR"/>
            </a:pPr>
            <a:endParaRPr lang="es-AR" dirty="0" smtClean="0"/>
          </a:p>
          <a:p>
            <a:pPr marL="971550" lvl="1" indent="-514350">
              <a:buAutoNum type="arabicParenR"/>
            </a:pPr>
            <a:endParaRPr lang="es-MX" dirty="0"/>
          </a:p>
        </p:txBody>
      </p:sp>
    </p:spTree>
    <p:extLst>
      <p:ext uri="{BB962C8B-B14F-4D97-AF65-F5344CB8AC3E}">
        <p14:creationId xmlns:p14="http://schemas.microsoft.com/office/powerpoint/2010/main" val="58838740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a:xfrm>
            <a:off x="838200" y="1755480"/>
            <a:ext cx="10515600" cy="4351338"/>
          </a:xfrm>
        </p:spPr>
        <p:txBody>
          <a:bodyPr>
            <a:normAutofit/>
          </a:bodyPr>
          <a:lstStyle/>
          <a:p>
            <a:pPr marL="0" indent="0" algn="just">
              <a:buNone/>
            </a:pPr>
            <a:r>
              <a:rPr lang="es-AR" b="1" dirty="0" smtClean="0"/>
              <a:t>Algoritmos Ávidos (</a:t>
            </a:r>
            <a:r>
              <a:rPr lang="es-AR" b="1" dirty="0" err="1" smtClean="0"/>
              <a:t>Greedy</a:t>
            </a:r>
            <a:r>
              <a:rPr lang="es-AR" b="1" dirty="0" smtClean="0"/>
              <a:t>)</a:t>
            </a:r>
            <a:r>
              <a:rPr lang="es-AR" dirty="0" smtClean="0"/>
              <a:t> =&gt; técnica que busca en cada etapa un óptimo local con el objetivo de llegar al óptimo global (aunque de esta forma no siempre se consigue el óptimo global). Ejemplo: algoritmo de </a:t>
            </a:r>
            <a:r>
              <a:rPr lang="es-AR" dirty="0" err="1" smtClean="0"/>
              <a:t>Kruskal</a:t>
            </a:r>
            <a:r>
              <a:rPr lang="es-AR" dirty="0" smtClean="0"/>
              <a:t> para encontrar el mínimo árbol generador de un grafo.</a:t>
            </a:r>
          </a:p>
          <a:p>
            <a:pPr marL="0" indent="0" algn="just">
              <a:buNone/>
            </a:pPr>
            <a:endParaRPr lang="es-AR" dirty="0" smtClean="0"/>
          </a:p>
        </p:txBody>
      </p:sp>
      <p:pic>
        <p:nvPicPr>
          <p:cNvPr id="6" name="Imagen 5"/>
          <p:cNvPicPr>
            <a:picLocks noChangeAspect="1"/>
          </p:cNvPicPr>
          <p:nvPr/>
        </p:nvPicPr>
        <p:blipFill>
          <a:blip r:embed="rId2"/>
          <a:stretch>
            <a:fillRect/>
          </a:stretch>
        </p:blipFill>
        <p:spPr>
          <a:xfrm>
            <a:off x="838200" y="3416617"/>
            <a:ext cx="2924175" cy="3133725"/>
          </a:xfrm>
          <a:prstGeom prst="rect">
            <a:avLst/>
          </a:prstGeom>
        </p:spPr>
      </p:pic>
      <p:sp>
        <p:nvSpPr>
          <p:cNvPr id="8" name="Flecha derecha 7"/>
          <p:cNvSpPr/>
          <p:nvPr/>
        </p:nvSpPr>
        <p:spPr>
          <a:xfrm>
            <a:off x="3644537" y="4415245"/>
            <a:ext cx="1227909" cy="901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4" name="Tabla 3"/>
          <p:cNvGraphicFramePr>
            <a:graphicFrameLocks noGrp="1"/>
          </p:cNvGraphicFramePr>
          <p:nvPr>
            <p:extLst/>
          </p:nvPr>
        </p:nvGraphicFramePr>
        <p:xfrm>
          <a:off x="5133703" y="3500119"/>
          <a:ext cx="1724298" cy="2966720"/>
        </p:xfrm>
        <a:graphic>
          <a:graphicData uri="http://schemas.openxmlformats.org/drawingml/2006/table">
            <a:tbl>
              <a:tblPr firstRow="1" bandRow="1">
                <a:tableStyleId>{5940675A-B579-460E-94D1-54222C63F5DA}</a:tableStyleId>
              </a:tblPr>
              <a:tblGrid>
                <a:gridCol w="574766">
                  <a:extLst>
                    <a:ext uri="{9D8B030D-6E8A-4147-A177-3AD203B41FA5}">
                      <a16:colId xmlns:a16="http://schemas.microsoft.com/office/drawing/2014/main" val="3496135991"/>
                    </a:ext>
                  </a:extLst>
                </a:gridCol>
                <a:gridCol w="574766">
                  <a:extLst>
                    <a:ext uri="{9D8B030D-6E8A-4147-A177-3AD203B41FA5}">
                      <a16:colId xmlns:a16="http://schemas.microsoft.com/office/drawing/2014/main" val="2988278587"/>
                    </a:ext>
                  </a:extLst>
                </a:gridCol>
                <a:gridCol w="574766">
                  <a:extLst>
                    <a:ext uri="{9D8B030D-6E8A-4147-A177-3AD203B41FA5}">
                      <a16:colId xmlns:a16="http://schemas.microsoft.com/office/drawing/2014/main" val="373790334"/>
                    </a:ext>
                  </a:extLst>
                </a:gridCol>
              </a:tblGrid>
              <a:tr h="370840">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t>G</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1</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565892425"/>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1327933582"/>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883163264"/>
                  </a:ext>
                </a:extLst>
              </a:tr>
              <a:tr h="370840">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2728172828"/>
                  </a:ext>
                </a:extLst>
              </a:tr>
              <a:tr h="370840">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t>D</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4</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38037777"/>
                  </a:ext>
                </a:extLst>
              </a:tr>
              <a:tr h="370840">
                <a:tc>
                  <a:txBody>
                    <a:bodyPr/>
                    <a:lstStyle/>
                    <a:p>
                      <a:r>
                        <a:rPr lang="es-AR" dirty="0" smtClean="0"/>
                        <a:t>F</a:t>
                      </a:r>
                      <a:endParaRPr lang="es-MX" dirty="0"/>
                    </a:p>
                  </a:txBody>
                  <a:tcPr>
                    <a:solidFill>
                      <a:schemeClr val="accent2">
                        <a:lumMod val="60000"/>
                        <a:lumOff val="40000"/>
                      </a:schemeClr>
                    </a:solidFill>
                  </a:tcPr>
                </a:tc>
                <a:tc>
                  <a:txBody>
                    <a:bodyPr/>
                    <a:lstStyle/>
                    <a:p>
                      <a:r>
                        <a:rPr lang="es-AR" dirty="0" smtClean="0"/>
                        <a:t>G</a:t>
                      </a:r>
                      <a:endParaRPr lang="es-MX" dirty="0"/>
                    </a:p>
                  </a:txBody>
                  <a:tcPr>
                    <a:solidFill>
                      <a:schemeClr val="accent2">
                        <a:lumMod val="60000"/>
                        <a:lumOff val="40000"/>
                      </a:schemeClr>
                    </a:solidFill>
                  </a:tcPr>
                </a:tc>
                <a:tc>
                  <a:txBody>
                    <a:bodyPr/>
                    <a:lstStyle/>
                    <a:p>
                      <a:r>
                        <a:rPr lang="es-AR" dirty="0" smtClean="0">
                          <a:solidFill>
                            <a:srgbClr val="00B050"/>
                          </a:solidFill>
                        </a:rPr>
                        <a:t>6</a:t>
                      </a:r>
                      <a:endParaRPr lang="es-MX"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558355854"/>
                  </a:ext>
                </a:extLst>
              </a:tr>
              <a:tr h="370840">
                <a:tc>
                  <a:txBody>
                    <a:bodyPr/>
                    <a:lstStyle/>
                    <a:p>
                      <a:r>
                        <a:rPr lang="es-AR" dirty="0" smtClean="0"/>
                        <a:t>A</a:t>
                      </a:r>
                      <a:endParaRPr lang="es-MX" dirty="0"/>
                    </a:p>
                  </a:txBody>
                  <a:tcPr>
                    <a:solidFill>
                      <a:schemeClr val="accent2">
                        <a:lumMod val="60000"/>
                        <a:lumOff val="40000"/>
                      </a:schemeClr>
                    </a:solidFill>
                  </a:tcPr>
                </a:tc>
                <a:tc>
                  <a:txBody>
                    <a:bodyPr/>
                    <a:lstStyle/>
                    <a:p>
                      <a:r>
                        <a:rPr lang="es-AR" dirty="0" smtClean="0"/>
                        <a:t>E</a:t>
                      </a:r>
                      <a:endParaRPr lang="es-MX" dirty="0"/>
                    </a:p>
                  </a:txBody>
                  <a:tcPr>
                    <a:solidFill>
                      <a:schemeClr val="accent2">
                        <a:lumMod val="60000"/>
                        <a:lumOff val="40000"/>
                      </a:schemeClr>
                    </a:solidFill>
                  </a:tcPr>
                </a:tc>
                <a:tc>
                  <a:txBody>
                    <a:bodyPr/>
                    <a:lstStyle/>
                    <a:p>
                      <a:r>
                        <a:rPr lang="es-AR" dirty="0" smtClean="0">
                          <a:solidFill>
                            <a:srgbClr val="00B050"/>
                          </a:solidFill>
                        </a:rPr>
                        <a:t>9</a:t>
                      </a:r>
                      <a:endParaRPr lang="es-MX"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2003042576"/>
                  </a:ext>
                </a:extLst>
              </a:tr>
              <a:tr h="370840">
                <a:tc>
                  <a:txBody>
                    <a:bodyPr/>
                    <a:lstStyle/>
                    <a:p>
                      <a:r>
                        <a:rPr lang="es-AR" dirty="0" smtClean="0"/>
                        <a:t>B</a:t>
                      </a:r>
                      <a:endParaRPr lang="es-MX" dirty="0"/>
                    </a:p>
                  </a:txBody>
                  <a:tcPr/>
                </a:tc>
                <a:tc>
                  <a:txBody>
                    <a:bodyPr/>
                    <a:lstStyle/>
                    <a:p>
                      <a:r>
                        <a:rPr lang="es-AR" dirty="0" smtClean="0"/>
                        <a:t>A</a:t>
                      </a:r>
                      <a:endParaRPr lang="es-MX" dirty="0"/>
                    </a:p>
                  </a:txBody>
                  <a:tcPr/>
                </a:tc>
                <a:tc>
                  <a:txBody>
                    <a:bodyPr/>
                    <a:lstStyle/>
                    <a:p>
                      <a:r>
                        <a:rPr lang="es-AR" dirty="0" smtClean="0">
                          <a:solidFill>
                            <a:srgbClr val="00B050"/>
                          </a:solidFill>
                        </a:rPr>
                        <a:t>9</a:t>
                      </a:r>
                      <a:endParaRPr lang="es-MX" dirty="0">
                        <a:solidFill>
                          <a:srgbClr val="00B050"/>
                        </a:solidFill>
                      </a:endParaRPr>
                    </a:p>
                  </a:txBody>
                  <a:tcPr/>
                </a:tc>
                <a:extLst>
                  <a:ext uri="{0D108BD9-81ED-4DB2-BD59-A6C34878D82A}">
                    <a16:rowId xmlns:a16="http://schemas.microsoft.com/office/drawing/2014/main" val="66156769"/>
                  </a:ext>
                </a:extLst>
              </a:tr>
            </a:tbl>
          </a:graphicData>
        </a:graphic>
      </p:graphicFrame>
      <p:sp>
        <p:nvSpPr>
          <p:cNvPr id="5" name="Elipse 4"/>
          <p:cNvSpPr/>
          <p:nvPr/>
        </p:nvSpPr>
        <p:spPr>
          <a:xfrm>
            <a:off x="8229329" y="355232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A</a:t>
            </a:r>
            <a:endParaRPr lang="es-MX" dirty="0">
              <a:solidFill>
                <a:schemeClr val="tx1"/>
              </a:solidFill>
            </a:endParaRPr>
          </a:p>
        </p:txBody>
      </p:sp>
      <p:sp>
        <p:nvSpPr>
          <p:cNvPr id="10" name="Elipse 9"/>
          <p:cNvSpPr/>
          <p:nvPr/>
        </p:nvSpPr>
        <p:spPr>
          <a:xfrm>
            <a:off x="9347427" y="376133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E</a:t>
            </a:r>
            <a:endParaRPr lang="es-MX" dirty="0">
              <a:solidFill>
                <a:schemeClr val="tx1"/>
              </a:solidFill>
            </a:endParaRPr>
          </a:p>
        </p:txBody>
      </p:sp>
      <p:sp>
        <p:nvSpPr>
          <p:cNvPr id="11" name="Elipse 10"/>
          <p:cNvSpPr/>
          <p:nvPr/>
        </p:nvSpPr>
        <p:spPr>
          <a:xfrm>
            <a:off x="7993926" y="4411560"/>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B</a:t>
            </a:r>
            <a:endParaRPr lang="es-MX" dirty="0">
              <a:solidFill>
                <a:schemeClr val="tx1"/>
              </a:solidFill>
            </a:endParaRPr>
          </a:p>
        </p:txBody>
      </p:sp>
      <p:sp>
        <p:nvSpPr>
          <p:cNvPr id="12" name="Elipse 11"/>
          <p:cNvSpPr/>
          <p:nvPr/>
        </p:nvSpPr>
        <p:spPr>
          <a:xfrm>
            <a:off x="9190266" y="4516063"/>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C</a:t>
            </a:r>
            <a:endParaRPr lang="es-MX" dirty="0">
              <a:solidFill>
                <a:schemeClr val="tx1"/>
              </a:solidFill>
            </a:endParaRPr>
          </a:p>
        </p:txBody>
      </p:sp>
      <p:sp>
        <p:nvSpPr>
          <p:cNvPr id="13" name="Elipse 12"/>
          <p:cNvSpPr/>
          <p:nvPr/>
        </p:nvSpPr>
        <p:spPr>
          <a:xfrm>
            <a:off x="8229329"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F</a:t>
            </a:r>
            <a:endParaRPr lang="es-MX" dirty="0">
              <a:solidFill>
                <a:schemeClr val="tx1"/>
              </a:solidFill>
            </a:endParaRPr>
          </a:p>
        </p:txBody>
      </p:sp>
      <p:sp>
        <p:nvSpPr>
          <p:cNvPr id="14" name="Elipse 13"/>
          <p:cNvSpPr/>
          <p:nvPr/>
        </p:nvSpPr>
        <p:spPr>
          <a:xfrm>
            <a:off x="9412334"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G</a:t>
            </a:r>
            <a:endParaRPr lang="es-MX" dirty="0">
              <a:solidFill>
                <a:schemeClr val="tx1"/>
              </a:solidFill>
            </a:endParaRPr>
          </a:p>
        </p:txBody>
      </p:sp>
      <p:sp>
        <p:nvSpPr>
          <p:cNvPr id="15" name="Elipse 14"/>
          <p:cNvSpPr/>
          <p:nvPr/>
        </p:nvSpPr>
        <p:spPr>
          <a:xfrm>
            <a:off x="7691030" y="574931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D</a:t>
            </a:r>
            <a:endParaRPr lang="es-MX" dirty="0">
              <a:solidFill>
                <a:schemeClr val="tx1"/>
              </a:solidFill>
            </a:endParaRPr>
          </a:p>
        </p:txBody>
      </p:sp>
      <p:sp>
        <p:nvSpPr>
          <p:cNvPr id="16" name="Elipse 15"/>
          <p:cNvSpPr/>
          <p:nvPr/>
        </p:nvSpPr>
        <p:spPr>
          <a:xfrm>
            <a:off x="10341157" y="595832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H</a:t>
            </a:r>
            <a:endParaRPr lang="es-MX" dirty="0">
              <a:solidFill>
                <a:schemeClr val="tx1"/>
              </a:solidFill>
            </a:endParaRPr>
          </a:p>
        </p:txBody>
      </p:sp>
      <p:cxnSp>
        <p:nvCxnSpPr>
          <p:cNvPr id="9" name="Conector recto 8"/>
          <p:cNvCxnSpPr>
            <a:stCxn id="12" idx="4"/>
            <a:endCxn id="14" idx="1"/>
          </p:cNvCxnSpPr>
          <p:nvPr/>
        </p:nvCxnSpPr>
        <p:spPr>
          <a:xfrm>
            <a:off x="9412335" y="4934075"/>
            <a:ext cx="65041" cy="33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p:cNvCxnSpPr>
            <a:endCxn id="12" idx="2"/>
          </p:cNvCxnSpPr>
          <p:nvPr/>
        </p:nvCxnSpPr>
        <p:spPr>
          <a:xfrm>
            <a:off x="8439155" y="4661506"/>
            <a:ext cx="751111" cy="6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8262531" y="4865149"/>
            <a:ext cx="65041" cy="33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p:cNvCxnSpPr>
            <a:endCxn id="15" idx="6"/>
          </p:cNvCxnSpPr>
          <p:nvPr/>
        </p:nvCxnSpPr>
        <p:spPr>
          <a:xfrm flipH="1">
            <a:off x="8135167" y="5581250"/>
            <a:ext cx="234589" cy="377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8634891" y="3801392"/>
            <a:ext cx="751111" cy="63563"/>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352766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a:xfrm>
            <a:off x="838200" y="1755480"/>
            <a:ext cx="10515600" cy="4351338"/>
          </a:xfrm>
        </p:spPr>
        <p:txBody>
          <a:bodyPr>
            <a:normAutofit/>
          </a:bodyPr>
          <a:lstStyle/>
          <a:p>
            <a:pPr marL="0" indent="0" algn="just">
              <a:buNone/>
            </a:pPr>
            <a:r>
              <a:rPr lang="es-AR" b="1" dirty="0" smtClean="0"/>
              <a:t>Algoritmos Ávidos (</a:t>
            </a:r>
            <a:r>
              <a:rPr lang="es-AR" b="1" dirty="0" err="1" smtClean="0"/>
              <a:t>Greedy</a:t>
            </a:r>
            <a:r>
              <a:rPr lang="es-AR" b="1" dirty="0" smtClean="0"/>
              <a:t>)</a:t>
            </a:r>
            <a:r>
              <a:rPr lang="es-AR" dirty="0" smtClean="0"/>
              <a:t> =&gt; técnica que busca en cada etapa un óptimo local con el objetivo de llegar al óptimo global (aunque de esta forma no siempre se consigue el óptimo global). Ejemplo: algoritmo de </a:t>
            </a:r>
            <a:r>
              <a:rPr lang="es-AR" dirty="0" err="1" smtClean="0"/>
              <a:t>Kruskal</a:t>
            </a:r>
            <a:r>
              <a:rPr lang="es-AR" dirty="0" smtClean="0"/>
              <a:t> para encontrar el mínimo árbol generador de un grafo.</a:t>
            </a:r>
          </a:p>
          <a:p>
            <a:pPr marL="0" indent="0" algn="just">
              <a:buNone/>
            </a:pPr>
            <a:endParaRPr lang="es-AR" dirty="0" smtClean="0"/>
          </a:p>
        </p:txBody>
      </p:sp>
      <p:pic>
        <p:nvPicPr>
          <p:cNvPr id="6" name="Imagen 5"/>
          <p:cNvPicPr>
            <a:picLocks noChangeAspect="1"/>
          </p:cNvPicPr>
          <p:nvPr/>
        </p:nvPicPr>
        <p:blipFill>
          <a:blip r:embed="rId2"/>
          <a:stretch>
            <a:fillRect/>
          </a:stretch>
        </p:blipFill>
        <p:spPr>
          <a:xfrm>
            <a:off x="838200" y="3416617"/>
            <a:ext cx="2924175" cy="3133725"/>
          </a:xfrm>
          <a:prstGeom prst="rect">
            <a:avLst/>
          </a:prstGeom>
        </p:spPr>
      </p:pic>
      <p:sp>
        <p:nvSpPr>
          <p:cNvPr id="8" name="Flecha derecha 7"/>
          <p:cNvSpPr/>
          <p:nvPr/>
        </p:nvSpPr>
        <p:spPr>
          <a:xfrm>
            <a:off x="3644537" y="4415245"/>
            <a:ext cx="1227909" cy="9013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graphicFrame>
        <p:nvGraphicFramePr>
          <p:cNvPr id="4" name="Tabla 3"/>
          <p:cNvGraphicFramePr>
            <a:graphicFrameLocks noGrp="1"/>
          </p:cNvGraphicFramePr>
          <p:nvPr>
            <p:extLst/>
          </p:nvPr>
        </p:nvGraphicFramePr>
        <p:xfrm>
          <a:off x="5133703" y="3500119"/>
          <a:ext cx="1724298" cy="2966720"/>
        </p:xfrm>
        <a:graphic>
          <a:graphicData uri="http://schemas.openxmlformats.org/drawingml/2006/table">
            <a:tbl>
              <a:tblPr firstRow="1" bandRow="1">
                <a:tableStyleId>{5940675A-B579-460E-94D1-54222C63F5DA}</a:tableStyleId>
              </a:tblPr>
              <a:tblGrid>
                <a:gridCol w="574766">
                  <a:extLst>
                    <a:ext uri="{9D8B030D-6E8A-4147-A177-3AD203B41FA5}">
                      <a16:colId xmlns:a16="http://schemas.microsoft.com/office/drawing/2014/main" val="3496135991"/>
                    </a:ext>
                  </a:extLst>
                </a:gridCol>
                <a:gridCol w="574766">
                  <a:extLst>
                    <a:ext uri="{9D8B030D-6E8A-4147-A177-3AD203B41FA5}">
                      <a16:colId xmlns:a16="http://schemas.microsoft.com/office/drawing/2014/main" val="2988278587"/>
                    </a:ext>
                  </a:extLst>
                </a:gridCol>
                <a:gridCol w="574766">
                  <a:extLst>
                    <a:ext uri="{9D8B030D-6E8A-4147-A177-3AD203B41FA5}">
                      <a16:colId xmlns:a16="http://schemas.microsoft.com/office/drawing/2014/main" val="373790334"/>
                    </a:ext>
                  </a:extLst>
                </a:gridCol>
              </a:tblGrid>
              <a:tr h="370840">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t>G</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1</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565892425"/>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1327933582"/>
                  </a:ext>
                </a:extLst>
              </a:tr>
              <a:tr h="370840">
                <a:tc>
                  <a:txBody>
                    <a:bodyPr/>
                    <a:lstStyle/>
                    <a:p>
                      <a:r>
                        <a:rPr lang="es-AR" strike="noStrike" dirty="0" smtClean="0"/>
                        <a:t>B</a:t>
                      </a:r>
                      <a:endParaRPr lang="es-MX" strike="noStrike" dirty="0"/>
                    </a:p>
                  </a:txBody>
                  <a:tcPr>
                    <a:solidFill>
                      <a:schemeClr val="accent2">
                        <a:lumMod val="60000"/>
                        <a:lumOff val="40000"/>
                      </a:schemeClr>
                    </a:solidFill>
                  </a:tcPr>
                </a:tc>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883163264"/>
                  </a:ext>
                </a:extLst>
              </a:tr>
              <a:tr h="370840">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t>C</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2</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2728172828"/>
                  </a:ext>
                </a:extLst>
              </a:tr>
              <a:tr h="370840">
                <a:tc>
                  <a:txBody>
                    <a:bodyPr/>
                    <a:lstStyle/>
                    <a:p>
                      <a:r>
                        <a:rPr lang="es-AR" strike="noStrike" dirty="0" smtClean="0"/>
                        <a:t>F</a:t>
                      </a:r>
                      <a:endParaRPr lang="es-MX" strike="noStrike" dirty="0"/>
                    </a:p>
                  </a:txBody>
                  <a:tcPr>
                    <a:solidFill>
                      <a:schemeClr val="accent2">
                        <a:lumMod val="60000"/>
                        <a:lumOff val="40000"/>
                      </a:schemeClr>
                    </a:solidFill>
                  </a:tcPr>
                </a:tc>
                <a:tc>
                  <a:txBody>
                    <a:bodyPr/>
                    <a:lstStyle/>
                    <a:p>
                      <a:r>
                        <a:rPr lang="es-AR" strike="noStrike" dirty="0" smtClean="0"/>
                        <a:t>D</a:t>
                      </a:r>
                      <a:endParaRPr lang="es-MX" strike="noStrike" dirty="0"/>
                    </a:p>
                  </a:txBody>
                  <a:tcPr>
                    <a:solidFill>
                      <a:schemeClr val="accent2">
                        <a:lumMod val="60000"/>
                        <a:lumOff val="40000"/>
                      </a:schemeClr>
                    </a:solidFill>
                  </a:tcPr>
                </a:tc>
                <a:tc>
                  <a:txBody>
                    <a:bodyPr/>
                    <a:lstStyle/>
                    <a:p>
                      <a:r>
                        <a:rPr lang="es-AR" strike="noStrike" dirty="0" smtClean="0">
                          <a:solidFill>
                            <a:srgbClr val="00B050"/>
                          </a:solidFill>
                        </a:rPr>
                        <a:t>4</a:t>
                      </a:r>
                      <a:endParaRPr lang="es-MX" strike="noStrike"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38037777"/>
                  </a:ext>
                </a:extLst>
              </a:tr>
              <a:tr h="370840">
                <a:tc>
                  <a:txBody>
                    <a:bodyPr/>
                    <a:lstStyle/>
                    <a:p>
                      <a:r>
                        <a:rPr lang="es-AR" dirty="0" smtClean="0"/>
                        <a:t>F</a:t>
                      </a:r>
                      <a:endParaRPr lang="es-MX" dirty="0"/>
                    </a:p>
                  </a:txBody>
                  <a:tcPr>
                    <a:solidFill>
                      <a:schemeClr val="accent2">
                        <a:lumMod val="60000"/>
                        <a:lumOff val="40000"/>
                      </a:schemeClr>
                    </a:solidFill>
                  </a:tcPr>
                </a:tc>
                <a:tc>
                  <a:txBody>
                    <a:bodyPr/>
                    <a:lstStyle/>
                    <a:p>
                      <a:r>
                        <a:rPr lang="es-AR" dirty="0" smtClean="0"/>
                        <a:t>G</a:t>
                      </a:r>
                      <a:endParaRPr lang="es-MX" dirty="0"/>
                    </a:p>
                  </a:txBody>
                  <a:tcPr>
                    <a:solidFill>
                      <a:schemeClr val="accent2">
                        <a:lumMod val="60000"/>
                        <a:lumOff val="40000"/>
                      </a:schemeClr>
                    </a:solidFill>
                  </a:tcPr>
                </a:tc>
                <a:tc>
                  <a:txBody>
                    <a:bodyPr/>
                    <a:lstStyle/>
                    <a:p>
                      <a:r>
                        <a:rPr lang="es-AR" dirty="0" smtClean="0">
                          <a:solidFill>
                            <a:srgbClr val="00B050"/>
                          </a:solidFill>
                        </a:rPr>
                        <a:t>6</a:t>
                      </a:r>
                      <a:endParaRPr lang="es-MX"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3558355854"/>
                  </a:ext>
                </a:extLst>
              </a:tr>
              <a:tr h="370840">
                <a:tc>
                  <a:txBody>
                    <a:bodyPr/>
                    <a:lstStyle/>
                    <a:p>
                      <a:r>
                        <a:rPr lang="es-AR" dirty="0" smtClean="0"/>
                        <a:t>A</a:t>
                      </a:r>
                      <a:endParaRPr lang="es-MX" dirty="0"/>
                    </a:p>
                  </a:txBody>
                  <a:tcPr>
                    <a:solidFill>
                      <a:schemeClr val="accent2">
                        <a:lumMod val="60000"/>
                        <a:lumOff val="40000"/>
                      </a:schemeClr>
                    </a:solidFill>
                  </a:tcPr>
                </a:tc>
                <a:tc>
                  <a:txBody>
                    <a:bodyPr/>
                    <a:lstStyle/>
                    <a:p>
                      <a:r>
                        <a:rPr lang="es-AR" dirty="0" smtClean="0"/>
                        <a:t>E</a:t>
                      </a:r>
                      <a:endParaRPr lang="es-MX" dirty="0"/>
                    </a:p>
                  </a:txBody>
                  <a:tcPr>
                    <a:solidFill>
                      <a:schemeClr val="accent2">
                        <a:lumMod val="60000"/>
                        <a:lumOff val="40000"/>
                      </a:schemeClr>
                    </a:solidFill>
                  </a:tcPr>
                </a:tc>
                <a:tc>
                  <a:txBody>
                    <a:bodyPr/>
                    <a:lstStyle/>
                    <a:p>
                      <a:r>
                        <a:rPr lang="es-AR" dirty="0" smtClean="0">
                          <a:solidFill>
                            <a:srgbClr val="00B050"/>
                          </a:solidFill>
                        </a:rPr>
                        <a:t>9</a:t>
                      </a:r>
                      <a:endParaRPr lang="es-MX"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2003042576"/>
                  </a:ext>
                </a:extLst>
              </a:tr>
              <a:tr h="370840">
                <a:tc>
                  <a:txBody>
                    <a:bodyPr/>
                    <a:lstStyle/>
                    <a:p>
                      <a:r>
                        <a:rPr lang="es-AR" dirty="0" smtClean="0"/>
                        <a:t>B</a:t>
                      </a:r>
                      <a:endParaRPr lang="es-MX" dirty="0"/>
                    </a:p>
                  </a:txBody>
                  <a:tcPr>
                    <a:solidFill>
                      <a:schemeClr val="accent2">
                        <a:lumMod val="60000"/>
                        <a:lumOff val="40000"/>
                      </a:schemeClr>
                    </a:solidFill>
                  </a:tcPr>
                </a:tc>
                <a:tc>
                  <a:txBody>
                    <a:bodyPr/>
                    <a:lstStyle/>
                    <a:p>
                      <a:r>
                        <a:rPr lang="es-AR" dirty="0" smtClean="0"/>
                        <a:t>A</a:t>
                      </a:r>
                      <a:endParaRPr lang="es-MX" dirty="0"/>
                    </a:p>
                  </a:txBody>
                  <a:tcPr>
                    <a:solidFill>
                      <a:schemeClr val="accent2">
                        <a:lumMod val="60000"/>
                        <a:lumOff val="40000"/>
                      </a:schemeClr>
                    </a:solidFill>
                  </a:tcPr>
                </a:tc>
                <a:tc>
                  <a:txBody>
                    <a:bodyPr/>
                    <a:lstStyle/>
                    <a:p>
                      <a:r>
                        <a:rPr lang="es-AR" dirty="0" smtClean="0">
                          <a:solidFill>
                            <a:srgbClr val="00B050"/>
                          </a:solidFill>
                        </a:rPr>
                        <a:t>9</a:t>
                      </a:r>
                      <a:endParaRPr lang="es-MX" dirty="0">
                        <a:solidFill>
                          <a:srgbClr val="00B050"/>
                        </a:solidFill>
                      </a:endParaRPr>
                    </a:p>
                  </a:txBody>
                  <a:tcPr>
                    <a:solidFill>
                      <a:schemeClr val="accent2">
                        <a:lumMod val="60000"/>
                        <a:lumOff val="40000"/>
                      </a:schemeClr>
                    </a:solidFill>
                  </a:tcPr>
                </a:tc>
                <a:extLst>
                  <a:ext uri="{0D108BD9-81ED-4DB2-BD59-A6C34878D82A}">
                    <a16:rowId xmlns:a16="http://schemas.microsoft.com/office/drawing/2014/main" val="66156769"/>
                  </a:ext>
                </a:extLst>
              </a:tr>
            </a:tbl>
          </a:graphicData>
        </a:graphic>
      </p:graphicFrame>
      <p:sp>
        <p:nvSpPr>
          <p:cNvPr id="5" name="Elipse 4"/>
          <p:cNvSpPr/>
          <p:nvPr/>
        </p:nvSpPr>
        <p:spPr>
          <a:xfrm>
            <a:off x="8229329" y="355232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A</a:t>
            </a:r>
            <a:endParaRPr lang="es-MX" dirty="0">
              <a:solidFill>
                <a:schemeClr val="tx1"/>
              </a:solidFill>
            </a:endParaRPr>
          </a:p>
        </p:txBody>
      </p:sp>
      <p:sp>
        <p:nvSpPr>
          <p:cNvPr id="10" name="Elipse 9"/>
          <p:cNvSpPr/>
          <p:nvPr/>
        </p:nvSpPr>
        <p:spPr>
          <a:xfrm>
            <a:off x="9347427" y="376133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E</a:t>
            </a:r>
            <a:endParaRPr lang="es-MX" dirty="0">
              <a:solidFill>
                <a:schemeClr val="tx1"/>
              </a:solidFill>
            </a:endParaRPr>
          </a:p>
        </p:txBody>
      </p:sp>
      <p:sp>
        <p:nvSpPr>
          <p:cNvPr id="11" name="Elipse 10"/>
          <p:cNvSpPr/>
          <p:nvPr/>
        </p:nvSpPr>
        <p:spPr>
          <a:xfrm>
            <a:off x="7993926" y="4411560"/>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B</a:t>
            </a:r>
            <a:endParaRPr lang="es-MX" dirty="0">
              <a:solidFill>
                <a:schemeClr val="tx1"/>
              </a:solidFill>
            </a:endParaRPr>
          </a:p>
        </p:txBody>
      </p:sp>
      <p:sp>
        <p:nvSpPr>
          <p:cNvPr id="12" name="Elipse 11"/>
          <p:cNvSpPr/>
          <p:nvPr/>
        </p:nvSpPr>
        <p:spPr>
          <a:xfrm>
            <a:off x="9190266" y="4516063"/>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C</a:t>
            </a:r>
            <a:endParaRPr lang="es-MX" dirty="0">
              <a:solidFill>
                <a:schemeClr val="tx1"/>
              </a:solidFill>
            </a:endParaRPr>
          </a:p>
        </p:txBody>
      </p:sp>
      <p:sp>
        <p:nvSpPr>
          <p:cNvPr id="13" name="Elipse 12"/>
          <p:cNvSpPr/>
          <p:nvPr/>
        </p:nvSpPr>
        <p:spPr>
          <a:xfrm>
            <a:off x="8229329"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F</a:t>
            </a:r>
            <a:endParaRPr lang="es-MX" dirty="0">
              <a:solidFill>
                <a:schemeClr val="tx1"/>
              </a:solidFill>
            </a:endParaRPr>
          </a:p>
        </p:txBody>
      </p:sp>
      <p:sp>
        <p:nvSpPr>
          <p:cNvPr id="14" name="Elipse 13"/>
          <p:cNvSpPr/>
          <p:nvPr/>
        </p:nvSpPr>
        <p:spPr>
          <a:xfrm>
            <a:off x="9412334" y="5208991"/>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G</a:t>
            </a:r>
            <a:endParaRPr lang="es-MX" dirty="0">
              <a:solidFill>
                <a:schemeClr val="tx1"/>
              </a:solidFill>
            </a:endParaRPr>
          </a:p>
        </p:txBody>
      </p:sp>
      <p:sp>
        <p:nvSpPr>
          <p:cNvPr id="15" name="Elipse 14"/>
          <p:cNvSpPr/>
          <p:nvPr/>
        </p:nvSpPr>
        <p:spPr>
          <a:xfrm>
            <a:off x="7691030" y="5749316"/>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D</a:t>
            </a:r>
            <a:endParaRPr lang="es-MX" dirty="0">
              <a:solidFill>
                <a:schemeClr val="tx1"/>
              </a:solidFill>
            </a:endParaRPr>
          </a:p>
        </p:txBody>
      </p:sp>
      <p:sp>
        <p:nvSpPr>
          <p:cNvPr id="16" name="Elipse 15"/>
          <p:cNvSpPr/>
          <p:nvPr/>
        </p:nvSpPr>
        <p:spPr>
          <a:xfrm>
            <a:off x="10341157" y="5958322"/>
            <a:ext cx="444137" cy="418012"/>
          </a:xfrm>
          <a:prstGeom prst="ellipse">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AR" dirty="0" smtClean="0">
                <a:solidFill>
                  <a:schemeClr val="tx1"/>
                </a:solidFill>
              </a:rPr>
              <a:t>H</a:t>
            </a:r>
            <a:endParaRPr lang="es-MX" dirty="0">
              <a:solidFill>
                <a:schemeClr val="tx1"/>
              </a:solidFill>
            </a:endParaRPr>
          </a:p>
        </p:txBody>
      </p:sp>
      <p:cxnSp>
        <p:nvCxnSpPr>
          <p:cNvPr id="9" name="Conector recto 8"/>
          <p:cNvCxnSpPr>
            <a:stCxn id="12" idx="4"/>
            <a:endCxn id="14" idx="1"/>
          </p:cNvCxnSpPr>
          <p:nvPr/>
        </p:nvCxnSpPr>
        <p:spPr>
          <a:xfrm>
            <a:off x="9412335" y="4934075"/>
            <a:ext cx="65041" cy="33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ector recto 16"/>
          <p:cNvCxnSpPr>
            <a:endCxn id="12" idx="2"/>
          </p:cNvCxnSpPr>
          <p:nvPr/>
        </p:nvCxnSpPr>
        <p:spPr>
          <a:xfrm>
            <a:off x="8439155" y="4661506"/>
            <a:ext cx="751111" cy="6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ector recto 17"/>
          <p:cNvCxnSpPr/>
          <p:nvPr/>
        </p:nvCxnSpPr>
        <p:spPr>
          <a:xfrm>
            <a:off x="8262531" y="4865149"/>
            <a:ext cx="65041" cy="33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ector recto 18"/>
          <p:cNvCxnSpPr>
            <a:endCxn id="15" idx="6"/>
          </p:cNvCxnSpPr>
          <p:nvPr/>
        </p:nvCxnSpPr>
        <p:spPr>
          <a:xfrm flipH="1">
            <a:off x="8135167" y="5581250"/>
            <a:ext cx="234589" cy="377072"/>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ector recto 19"/>
          <p:cNvCxnSpPr/>
          <p:nvPr/>
        </p:nvCxnSpPr>
        <p:spPr>
          <a:xfrm>
            <a:off x="8634891" y="3801392"/>
            <a:ext cx="751111" cy="63563"/>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Conector recto 20"/>
          <p:cNvCxnSpPr/>
          <p:nvPr/>
        </p:nvCxnSpPr>
        <p:spPr>
          <a:xfrm flipH="1">
            <a:off x="8203474" y="3998911"/>
            <a:ext cx="234589" cy="377072"/>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26222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Problema del ATM:  tengo que entregar la menor cantidad de monedas que coincidan con el monto pedido. ¿ Es </a:t>
            </a:r>
            <a:r>
              <a:rPr lang="es-AR" dirty="0" err="1" smtClean="0"/>
              <a:t>greedy</a:t>
            </a:r>
            <a:r>
              <a:rPr lang="es-AR" dirty="0" smtClean="0"/>
              <a:t>?</a:t>
            </a:r>
          </a:p>
          <a:p>
            <a:pPr marL="0" indent="0">
              <a:buNone/>
            </a:pPr>
            <a:endParaRPr lang="es-AR" dirty="0" smtClean="0"/>
          </a:p>
          <a:p>
            <a:pPr marL="0" indent="0">
              <a:buNone/>
            </a:pPr>
            <a:r>
              <a:rPr lang="es-AR" dirty="0" smtClean="0"/>
              <a:t>EJ: tengo monedas de 25, 10, 1</a:t>
            </a:r>
          </a:p>
          <a:p>
            <a:pPr marL="0" indent="0">
              <a:buNone/>
            </a:pPr>
            <a:r>
              <a:rPr lang="es-AR" dirty="0" smtClean="0"/>
              <a:t>Me piden $27  que entrego?</a:t>
            </a:r>
          </a:p>
        </p:txBody>
      </p:sp>
    </p:spTree>
    <p:extLst>
      <p:ext uri="{BB962C8B-B14F-4D97-AF65-F5344CB8AC3E}">
        <p14:creationId xmlns:p14="http://schemas.microsoft.com/office/powerpoint/2010/main" val="343339623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Problema del ATM:  tengo que entregar la menor cantidad de monedas que coincidan con el monto pedido. ¿ Es </a:t>
            </a:r>
            <a:r>
              <a:rPr lang="es-AR" dirty="0" err="1" smtClean="0"/>
              <a:t>greedy</a:t>
            </a:r>
            <a:r>
              <a:rPr lang="es-AR" dirty="0" smtClean="0"/>
              <a:t>? NO</a:t>
            </a:r>
          </a:p>
          <a:p>
            <a:pPr marL="0" indent="0">
              <a:buNone/>
            </a:pPr>
            <a:endParaRPr lang="es-AR" dirty="0" smtClean="0"/>
          </a:p>
          <a:p>
            <a:pPr marL="0" indent="0">
              <a:buNone/>
            </a:pPr>
            <a:r>
              <a:rPr lang="es-AR" dirty="0" smtClean="0"/>
              <a:t>EJ: tengo monedas de 25, 10, 1</a:t>
            </a:r>
          </a:p>
          <a:p>
            <a:pPr marL="0" indent="0">
              <a:buNone/>
            </a:pPr>
            <a:r>
              <a:rPr lang="es-AR" dirty="0" smtClean="0"/>
              <a:t>Me piden $30 que entrego?</a:t>
            </a:r>
            <a:endParaRPr lang="es-AR" dirty="0"/>
          </a:p>
        </p:txBody>
      </p:sp>
    </p:spTree>
    <p:extLst>
      <p:ext uri="{BB962C8B-B14F-4D97-AF65-F5344CB8AC3E}">
        <p14:creationId xmlns:p14="http://schemas.microsoft.com/office/powerpoint/2010/main" val="393779278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p:txBody>
          <a:bodyPr>
            <a:normAutofit/>
          </a:bodyPr>
          <a:lstStyle/>
          <a:p>
            <a:pPr marL="0" indent="0" algn="just">
              <a:buNone/>
            </a:pPr>
            <a:r>
              <a:rPr lang="es-AR" b="1" dirty="0" smtClean="0"/>
              <a:t>Fuerza Bruta/Búsqueda Exhaustiva (con </a:t>
            </a:r>
            <a:r>
              <a:rPr lang="es-AR" b="1" dirty="0" err="1" smtClean="0"/>
              <a:t>Stack</a:t>
            </a:r>
            <a:r>
              <a:rPr lang="es-AR" b="1" dirty="0" smtClean="0"/>
              <a:t> o </a:t>
            </a:r>
            <a:r>
              <a:rPr lang="es-AR" b="1" dirty="0" err="1" smtClean="0"/>
              <a:t>Queue</a:t>
            </a:r>
            <a:r>
              <a:rPr lang="es-AR" b="1" dirty="0" smtClean="0"/>
              <a:t>)</a:t>
            </a:r>
            <a:r>
              <a:rPr lang="es-AR" dirty="0" smtClean="0"/>
              <a:t>: calcula y enumera todas las posibles soluciones. Si se agregan restricciones, </a:t>
            </a:r>
            <a:r>
              <a:rPr lang="es-AR" dirty="0" err="1" smtClean="0"/>
              <a:t>ej</a:t>
            </a:r>
            <a:r>
              <a:rPr lang="es-AR" dirty="0" smtClean="0"/>
              <a:t>: se pide “la mejor”, recién en el final evalúa cual es la mejor. Es decir, en las hojas se evalúa si se satisface la restricción pedida.</a:t>
            </a:r>
          </a:p>
          <a:p>
            <a:pPr marL="0" indent="0" algn="just">
              <a:buNone/>
            </a:pPr>
            <a:endParaRPr lang="es-AR" dirty="0"/>
          </a:p>
          <a:p>
            <a:pPr marL="0" indent="0" algn="just">
              <a:buNone/>
            </a:pPr>
            <a:r>
              <a:rPr lang="es-AR" dirty="0" smtClean="0"/>
              <a:t>Pero si hubiera una restricción que me permite “podar” el árbol en ramas que son innecesarias (las que no conducen a la solución)=&gt; mucho más eficiente!. </a:t>
            </a:r>
            <a:r>
              <a:rPr lang="es-AR" b="1" dirty="0" err="1" smtClean="0"/>
              <a:t>Backtracking</a:t>
            </a:r>
            <a:r>
              <a:rPr lang="es-AR" b="1" dirty="0" smtClean="0"/>
              <a:t> es una opción. </a:t>
            </a:r>
            <a:r>
              <a:rPr lang="es-AR" dirty="0"/>
              <a:t>Ante la presencia de restricciones, no exploran todas las posible soluciones, sino solo las </a:t>
            </a:r>
            <a:r>
              <a:rPr lang="es-AR" dirty="0" smtClean="0"/>
              <a:t>prometedoras. </a:t>
            </a:r>
            <a:r>
              <a:rPr lang="es-AR" dirty="0" err="1" smtClean="0"/>
              <a:t>Ej</a:t>
            </a:r>
            <a:r>
              <a:rPr lang="es-AR" dirty="0" smtClean="0"/>
              <a:t>: N-Queens</a:t>
            </a:r>
          </a:p>
          <a:p>
            <a:pPr marL="0" indent="0" algn="just">
              <a:buNone/>
            </a:pPr>
            <a:endParaRPr lang="es-AR" b="1" dirty="0" smtClean="0"/>
          </a:p>
        </p:txBody>
      </p:sp>
    </p:spTree>
    <p:extLst>
      <p:ext uri="{BB962C8B-B14F-4D97-AF65-F5344CB8AC3E}">
        <p14:creationId xmlns:p14="http://schemas.microsoft.com/office/powerpoint/2010/main" val="344784246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Técnicas algorítmicas estudiados	</a:t>
            </a:r>
            <a:endParaRPr lang="es-MX" dirty="0"/>
          </a:p>
        </p:txBody>
      </p:sp>
      <p:sp>
        <p:nvSpPr>
          <p:cNvPr id="3" name="Marcador de contenido 2"/>
          <p:cNvSpPr>
            <a:spLocks noGrp="1"/>
          </p:cNvSpPr>
          <p:nvPr>
            <p:ph idx="1"/>
          </p:nvPr>
        </p:nvSpPr>
        <p:spPr/>
        <p:txBody>
          <a:bodyPr>
            <a:normAutofit/>
          </a:bodyPr>
          <a:lstStyle/>
          <a:p>
            <a:pPr marL="0" indent="0" algn="just">
              <a:buNone/>
            </a:pPr>
            <a:r>
              <a:rPr lang="es-AR" dirty="0" smtClean="0"/>
              <a:t>Y </a:t>
            </a:r>
            <a:r>
              <a:rPr lang="es-AR" dirty="0"/>
              <a:t>si no recalculo innecesariamente cosas que calculé previamente? Entonces uso </a:t>
            </a:r>
            <a:r>
              <a:rPr lang="es-AR" b="1" dirty="0"/>
              <a:t>Programación Dinámica</a:t>
            </a:r>
            <a:r>
              <a:rPr lang="es-AR" dirty="0" smtClean="0"/>
              <a:t>. Técnica que permite almacenar valores que se calcularon previamente en soluciones anteriores para reusarlos en vez de recalcularlos reiteradamente.  </a:t>
            </a:r>
            <a:r>
              <a:rPr lang="es-AR" dirty="0" err="1"/>
              <a:t>Ej</a:t>
            </a:r>
            <a:r>
              <a:rPr lang="es-AR" dirty="0"/>
              <a:t>: </a:t>
            </a:r>
            <a:r>
              <a:rPr lang="es-AR" dirty="0" err="1"/>
              <a:t>Levenshtein</a:t>
            </a:r>
            <a:r>
              <a:rPr lang="es-AR" dirty="0"/>
              <a:t>, </a:t>
            </a:r>
            <a:r>
              <a:rPr lang="es-AR" dirty="0" err="1" smtClean="0"/>
              <a:t>Dijkstra</a:t>
            </a:r>
            <a:r>
              <a:rPr lang="es-AR" dirty="0" smtClean="0"/>
              <a:t>, </a:t>
            </a:r>
            <a:r>
              <a:rPr lang="es-AR" dirty="0" err="1" smtClean="0"/>
              <a:t>Ackerman</a:t>
            </a:r>
            <a:r>
              <a:rPr lang="es-AR" dirty="0" smtClean="0"/>
              <a:t>, Fibonacci. </a:t>
            </a:r>
          </a:p>
          <a:p>
            <a:pPr marL="0" indent="0" algn="just">
              <a:buNone/>
            </a:pPr>
            <a:endParaRPr lang="es-AR" b="1" dirty="0"/>
          </a:p>
          <a:p>
            <a:pPr marL="0" indent="0" algn="just">
              <a:buNone/>
            </a:pPr>
            <a:endParaRPr lang="es-AR" b="1" dirty="0" smtClean="0"/>
          </a:p>
        </p:txBody>
      </p:sp>
    </p:spTree>
    <p:extLst>
      <p:ext uri="{BB962C8B-B14F-4D97-AF65-F5344CB8AC3E}">
        <p14:creationId xmlns:p14="http://schemas.microsoft.com/office/powerpoint/2010/main" val="3212031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Salida esperada: 216 posibilidades!</a:t>
            </a:r>
            <a:endParaRPr lang="es-MX" dirty="0"/>
          </a:p>
        </p:txBody>
      </p:sp>
      <p:sp>
        <p:nvSpPr>
          <p:cNvPr id="5" name="CuadroTexto 4"/>
          <p:cNvSpPr txBox="1"/>
          <p:nvPr/>
        </p:nvSpPr>
        <p:spPr>
          <a:xfrm>
            <a:off x="718457" y="1358537"/>
            <a:ext cx="756938" cy="2031325"/>
          </a:xfrm>
          <a:prstGeom prst="rect">
            <a:avLst/>
          </a:prstGeom>
          <a:noFill/>
        </p:spPr>
        <p:txBody>
          <a:bodyPr wrap="none" rtlCol="0">
            <a:spAutoFit/>
          </a:bodyPr>
          <a:lstStyle/>
          <a:p>
            <a:r>
              <a:rPr lang="es-AR" dirty="0"/>
              <a:t>1, 1, 1</a:t>
            </a:r>
          </a:p>
          <a:p>
            <a:r>
              <a:rPr lang="es-AR" dirty="0"/>
              <a:t>1, 1, 2</a:t>
            </a:r>
          </a:p>
          <a:p>
            <a:r>
              <a:rPr lang="es-AR" dirty="0"/>
              <a:t>1, 1, 3</a:t>
            </a:r>
          </a:p>
          <a:p>
            <a:r>
              <a:rPr lang="es-AR" dirty="0"/>
              <a:t>1, 1, 4</a:t>
            </a:r>
          </a:p>
          <a:p>
            <a:r>
              <a:rPr lang="es-AR" dirty="0"/>
              <a:t>1, 1, 5</a:t>
            </a:r>
          </a:p>
          <a:p>
            <a:r>
              <a:rPr lang="es-AR" dirty="0"/>
              <a:t>1, 1, 6</a:t>
            </a:r>
          </a:p>
          <a:p>
            <a:endParaRPr lang="es-MX" dirty="0"/>
          </a:p>
        </p:txBody>
      </p:sp>
      <p:sp>
        <p:nvSpPr>
          <p:cNvPr id="6" name="Rectángulo 5"/>
          <p:cNvSpPr/>
          <p:nvPr/>
        </p:nvSpPr>
        <p:spPr>
          <a:xfrm>
            <a:off x="1891583" y="1358537"/>
            <a:ext cx="896983" cy="1754326"/>
          </a:xfrm>
          <a:prstGeom prst="rect">
            <a:avLst/>
          </a:prstGeom>
        </p:spPr>
        <p:txBody>
          <a:bodyPr wrap="square">
            <a:spAutoFit/>
          </a:bodyPr>
          <a:lstStyle/>
          <a:p>
            <a:r>
              <a:rPr lang="es-AR" dirty="0"/>
              <a:t>1, </a:t>
            </a:r>
            <a:r>
              <a:rPr lang="es-AR" dirty="0" smtClean="0"/>
              <a:t>2, </a:t>
            </a:r>
            <a:r>
              <a:rPr lang="es-AR" dirty="0"/>
              <a:t>1</a:t>
            </a:r>
          </a:p>
          <a:p>
            <a:r>
              <a:rPr lang="es-AR" dirty="0"/>
              <a:t>1, </a:t>
            </a:r>
            <a:r>
              <a:rPr lang="es-AR" dirty="0" smtClean="0"/>
              <a:t>2, </a:t>
            </a:r>
            <a:r>
              <a:rPr lang="es-AR" dirty="0"/>
              <a:t>2</a:t>
            </a:r>
          </a:p>
          <a:p>
            <a:r>
              <a:rPr lang="es-AR" dirty="0"/>
              <a:t>1, </a:t>
            </a:r>
            <a:r>
              <a:rPr lang="es-AR" dirty="0" smtClean="0"/>
              <a:t>2, </a:t>
            </a:r>
            <a:r>
              <a:rPr lang="es-AR" dirty="0"/>
              <a:t>3</a:t>
            </a:r>
          </a:p>
          <a:p>
            <a:r>
              <a:rPr lang="es-AR" dirty="0"/>
              <a:t>1, 2</a:t>
            </a:r>
            <a:r>
              <a:rPr lang="es-AR" dirty="0" smtClean="0"/>
              <a:t>, </a:t>
            </a:r>
            <a:r>
              <a:rPr lang="es-AR" dirty="0"/>
              <a:t>4</a:t>
            </a:r>
          </a:p>
          <a:p>
            <a:r>
              <a:rPr lang="es-AR" dirty="0"/>
              <a:t>1, </a:t>
            </a:r>
            <a:r>
              <a:rPr lang="es-AR" dirty="0" smtClean="0"/>
              <a:t>2, </a:t>
            </a:r>
            <a:r>
              <a:rPr lang="es-AR" dirty="0"/>
              <a:t>5</a:t>
            </a:r>
          </a:p>
          <a:p>
            <a:r>
              <a:rPr lang="es-AR" dirty="0"/>
              <a:t>1, </a:t>
            </a:r>
            <a:r>
              <a:rPr lang="es-AR" dirty="0" smtClean="0"/>
              <a:t>2, </a:t>
            </a:r>
            <a:r>
              <a:rPr lang="es-AR" dirty="0"/>
              <a:t>6</a:t>
            </a:r>
          </a:p>
        </p:txBody>
      </p:sp>
      <p:sp>
        <p:nvSpPr>
          <p:cNvPr id="7" name="Rectángulo 6"/>
          <p:cNvSpPr/>
          <p:nvPr/>
        </p:nvSpPr>
        <p:spPr>
          <a:xfrm>
            <a:off x="3012811" y="1358537"/>
            <a:ext cx="1066800" cy="1754326"/>
          </a:xfrm>
          <a:prstGeom prst="rect">
            <a:avLst/>
          </a:prstGeom>
        </p:spPr>
        <p:txBody>
          <a:bodyPr wrap="square">
            <a:spAutoFit/>
          </a:bodyPr>
          <a:lstStyle/>
          <a:p>
            <a:r>
              <a:rPr lang="es-AR" dirty="0"/>
              <a:t>1, </a:t>
            </a:r>
            <a:r>
              <a:rPr lang="es-AR" dirty="0" smtClean="0"/>
              <a:t>3, </a:t>
            </a:r>
            <a:r>
              <a:rPr lang="es-AR" dirty="0"/>
              <a:t>1</a:t>
            </a:r>
          </a:p>
          <a:p>
            <a:r>
              <a:rPr lang="es-AR" dirty="0"/>
              <a:t>1, </a:t>
            </a:r>
            <a:r>
              <a:rPr lang="es-AR" dirty="0" smtClean="0"/>
              <a:t>3, </a:t>
            </a:r>
            <a:r>
              <a:rPr lang="es-AR" dirty="0"/>
              <a:t>2</a:t>
            </a:r>
          </a:p>
          <a:p>
            <a:r>
              <a:rPr lang="es-AR" dirty="0"/>
              <a:t>1, </a:t>
            </a:r>
            <a:r>
              <a:rPr lang="es-AR" dirty="0" smtClean="0"/>
              <a:t>3, </a:t>
            </a:r>
            <a:r>
              <a:rPr lang="es-AR" dirty="0"/>
              <a:t>3</a:t>
            </a:r>
          </a:p>
          <a:p>
            <a:r>
              <a:rPr lang="es-AR" dirty="0"/>
              <a:t>1, </a:t>
            </a:r>
            <a:r>
              <a:rPr lang="es-AR" dirty="0" smtClean="0"/>
              <a:t>3, </a:t>
            </a:r>
            <a:r>
              <a:rPr lang="es-AR" dirty="0"/>
              <a:t>4</a:t>
            </a:r>
          </a:p>
          <a:p>
            <a:r>
              <a:rPr lang="es-AR" dirty="0"/>
              <a:t>1, </a:t>
            </a:r>
            <a:r>
              <a:rPr lang="es-AR" dirty="0" smtClean="0"/>
              <a:t>3, </a:t>
            </a:r>
            <a:r>
              <a:rPr lang="es-AR" dirty="0"/>
              <a:t>5</a:t>
            </a:r>
          </a:p>
          <a:p>
            <a:r>
              <a:rPr lang="es-AR" dirty="0"/>
              <a:t>1, </a:t>
            </a:r>
            <a:r>
              <a:rPr lang="es-AR" dirty="0" smtClean="0"/>
              <a:t>3, </a:t>
            </a:r>
            <a:r>
              <a:rPr lang="es-AR" dirty="0"/>
              <a:t>6</a:t>
            </a:r>
          </a:p>
        </p:txBody>
      </p:sp>
      <p:sp>
        <p:nvSpPr>
          <p:cNvPr id="8" name="Rectángulo 7"/>
          <p:cNvSpPr/>
          <p:nvPr/>
        </p:nvSpPr>
        <p:spPr>
          <a:xfrm>
            <a:off x="4199354" y="1323251"/>
            <a:ext cx="962297" cy="1754326"/>
          </a:xfrm>
          <a:prstGeom prst="rect">
            <a:avLst/>
          </a:prstGeom>
        </p:spPr>
        <p:txBody>
          <a:bodyPr wrap="square">
            <a:spAutoFit/>
          </a:bodyPr>
          <a:lstStyle/>
          <a:p>
            <a:r>
              <a:rPr lang="es-AR" dirty="0"/>
              <a:t>1, </a:t>
            </a:r>
            <a:r>
              <a:rPr lang="es-AR" dirty="0" smtClean="0"/>
              <a:t>4, </a:t>
            </a:r>
            <a:r>
              <a:rPr lang="es-AR" dirty="0"/>
              <a:t>1</a:t>
            </a:r>
          </a:p>
          <a:p>
            <a:r>
              <a:rPr lang="es-AR" dirty="0"/>
              <a:t>1, </a:t>
            </a:r>
            <a:r>
              <a:rPr lang="es-AR" dirty="0" smtClean="0"/>
              <a:t>4, </a:t>
            </a:r>
            <a:r>
              <a:rPr lang="es-AR" dirty="0"/>
              <a:t>2</a:t>
            </a:r>
          </a:p>
          <a:p>
            <a:r>
              <a:rPr lang="es-AR" dirty="0"/>
              <a:t>1, </a:t>
            </a:r>
            <a:r>
              <a:rPr lang="es-AR" dirty="0" smtClean="0"/>
              <a:t>4, </a:t>
            </a:r>
            <a:r>
              <a:rPr lang="es-AR" dirty="0"/>
              <a:t>3</a:t>
            </a:r>
          </a:p>
          <a:p>
            <a:r>
              <a:rPr lang="es-AR" dirty="0"/>
              <a:t>1, </a:t>
            </a:r>
            <a:r>
              <a:rPr lang="es-AR" dirty="0" smtClean="0"/>
              <a:t>4, </a:t>
            </a:r>
            <a:r>
              <a:rPr lang="es-AR" dirty="0"/>
              <a:t>4</a:t>
            </a:r>
          </a:p>
          <a:p>
            <a:r>
              <a:rPr lang="es-AR" dirty="0"/>
              <a:t>1, </a:t>
            </a:r>
            <a:r>
              <a:rPr lang="es-AR" dirty="0" smtClean="0"/>
              <a:t>4, </a:t>
            </a:r>
            <a:r>
              <a:rPr lang="es-AR" dirty="0"/>
              <a:t>5</a:t>
            </a:r>
          </a:p>
          <a:p>
            <a:r>
              <a:rPr lang="es-AR" dirty="0"/>
              <a:t>1, </a:t>
            </a:r>
            <a:r>
              <a:rPr lang="es-AR" dirty="0" smtClean="0"/>
              <a:t>4, </a:t>
            </a:r>
            <a:r>
              <a:rPr lang="es-AR" dirty="0"/>
              <a:t>6</a:t>
            </a:r>
          </a:p>
        </p:txBody>
      </p:sp>
      <p:sp>
        <p:nvSpPr>
          <p:cNvPr id="9" name="Rectángulo 8"/>
          <p:cNvSpPr/>
          <p:nvPr/>
        </p:nvSpPr>
        <p:spPr>
          <a:xfrm>
            <a:off x="5062945" y="1317994"/>
            <a:ext cx="1227909" cy="1754326"/>
          </a:xfrm>
          <a:prstGeom prst="rect">
            <a:avLst/>
          </a:prstGeom>
        </p:spPr>
        <p:txBody>
          <a:bodyPr wrap="square">
            <a:spAutoFit/>
          </a:bodyPr>
          <a:lstStyle/>
          <a:p>
            <a:r>
              <a:rPr lang="es-AR" dirty="0"/>
              <a:t>1, </a:t>
            </a:r>
            <a:r>
              <a:rPr lang="es-AR" dirty="0" smtClean="0"/>
              <a:t>5, </a:t>
            </a:r>
            <a:r>
              <a:rPr lang="es-AR" dirty="0"/>
              <a:t>1</a:t>
            </a:r>
          </a:p>
          <a:p>
            <a:r>
              <a:rPr lang="es-AR" dirty="0"/>
              <a:t>1, </a:t>
            </a:r>
            <a:r>
              <a:rPr lang="es-AR" dirty="0" smtClean="0"/>
              <a:t>5, </a:t>
            </a:r>
            <a:r>
              <a:rPr lang="es-AR" dirty="0"/>
              <a:t>2</a:t>
            </a:r>
          </a:p>
          <a:p>
            <a:r>
              <a:rPr lang="es-AR" dirty="0"/>
              <a:t>1, </a:t>
            </a:r>
            <a:r>
              <a:rPr lang="es-AR" dirty="0" smtClean="0"/>
              <a:t>5, </a:t>
            </a:r>
            <a:r>
              <a:rPr lang="es-AR" dirty="0"/>
              <a:t>3</a:t>
            </a:r>
          </a:p>
          <a:p>
            <a:r>
              <a:rPr lang="es-AR" dirty="0"/>
              <a:t>1, </a:t>
            </a:r>
            <a:r>
              <a:rPr lang="es-AR" dirty="0" smtClean="0"/>
              <a:t>5, </a:t>
            </a:r>
            <a:r>
              <a:rPr lang="es-AR" dirty="0"/>
              <a:t>4</a:t>
            </a:r>
          </a:p>
          <a:p>
            <a:r>
              <a:rPr lang="es-AR" dirty="0"/>
              <a:t>1, </a:t>
            </a:r>
            <a:r>
              <a:rPr lang="es-AR" dirty="0" smtClean="0"/>
              <a:t>5, </a:t>
            </a:r>
            <a:r>
              <a:rPr lang="es-AR" dirty="0"/>
              <a:t>5</a:t>
            </a:r>
          </a:p>
          <a:p>
            <a:r>
              <a:rPr lang="es-AR" dirty="0"/>
              <a:t>1, </a:t>
            </a:r>
            <a:r>
              <a:rPr lang="es-AR" dirty="0" smtClean="0"/>
              <a:t>5, </a:t>
            </a:r>
            <a:r>
              <a:rPr lang="es-AR" dirty="0"/>
              <a:t>6</a:t>
            </a:r>
          </a:p>
        </p:txBody>
      </p:sp>
      <p:sp>
        <p:nvSpPr>
          <p:cNvPr id="10" name="Rectángulo 9"/>
          <p:cNvSpPr/>
          <p:nvPr/>
        </p:nvSpPr>
        <p:spPr>
          <a:xfrm>
            <a:off x="5964826" y="1310189"/>
            <a:ext cx="1123406" cy="1754326"/>
          </a:xfrm>
          <a:prstGeom prst="rect">
            <a:avLst/>
          </a:prstGeom>
        </p:spPr>
        <p:txBody>
          <a:bodyPr wrap="square">
            <a:spAutoFit/>
          </a:bodyPr>
          <a:lstStyle/>
          <a:p>
            <a:r>
              <a:rPr lang="es-AR" dirty="0"/>
              <a:t>1, </a:t>
            </a:r>
            <a:r>
              <a:rPr lang="es-AR" dirty="0" smtClean="0"/>
              <a:t>6, </a:t>
            </a:r>
            <a:r>
              <a:rPr lang="es-AR" dirty="0"/>
              <a:t>1</a:t>
            </a:r>
          </a:p>
          <a:p>
            <a:r>
              <a:rPr lang="es-AR" dirty="0"/>
              <a:t>1, </a:t>
            </a:r>
            <a:r>
              <a:rPr lang="es-AR" dirty="0" smtClean="0"/>
              <a:t>6, </a:t>
            </a:r>
            <a:r>
              <a:rPr lang="es-AR" dirty="0"/>
              <a:t>2</a:t>
            </a:r>
          </a:p>
          <a:p>
            <a:r>
              <a:rPr lang="es-AR" dirty="0"/>
              <a:t>1, </a:t>
            </a:r>
            <a:r>
              <a:rPr lang="es-AR" dirty="0" smtClean="0"/>
              <a:t>6, </a:t>
            </a:r>
            <a:r>
              <a:rPr lang="es-AR" dirty="0"/>
              <a:t>3</a:t>
            </a:r>
          </a:p>
          <a:p>
            <a:r>
              <a:rPr lang="es-AR" dirty="0"/>
              <a:t>1, </a:t>
            </a:r>
            <a:r>
              <a:rPr lang="es-AR" dirty="0" smtClean="0"/>
              <a:t>6, </a:t>
            </a:r>
            <a:r>
              <a:rPr lang="es-AR" dirty="0"/>
              <a:t>4</a:t>
            </a:r>
          </a:p>
          <a:p>
            <a:r>
              <a:rPr lang="es-AR" dirty="0"/>
              <a:t>1, </a:t>
            </a:r>
            <a:r>
              <a:rPr lang="es-AR" dirty="0" smtClean="0"/>
              <a:t>6, </a:t>
            </a:r>
            <a:r>
              <a:rPr lang="es-AR" dirty="0"/>
              <a:t>5</a:t>
            </a:r>
          </a:p>
          <a:p>
            <a:r>
              <a:rPr lang="es-AR" dirty="0"/>
              <a:t>1, </a:t>
            </a:r>
            <a:r>
              <a:rPr lang="es-AR" dirty="0" smtClean="0"/>
              <a:t>6, </a:t>
            </a:r>
            <a:r>
              <a:rPr lang="es-AR" dirty="0"/>
              <a:t>6</a:t>
            </a:r>
          </a:p>
        </p:txBody>
      </p:sp>
      <p:sp>
        <p:nvSpPr>
          <p:cNvPr id="11" name="CuadroTexto 10"/>
          <p:cNvSpPr txBox="1"/>
          <p:nvPr/>
        </p:nvSpPr>
        <p:spPr>
          <a:xfrm>
            <a:off x="718457" y="4383274"/>
            <a:ext cx="756938" cy="2031325"/>
          </a:xfrm>
          <a:prstGeom prst="rect">
            <a:avLst/>
          </a:prstGeom>
          <a:noFill/>
        </p:spPr>
        <p:txBody>
          <a:bodyPr wrap="none" rtlCol="0">
            <a:spAutoFit/>
          </a:bodyPr>
          <a:lstStyle/>
          <a:p>
            <a:r>
              <a:rPr lang="es-AR" dirty="0" smtClean="0"/>
              <a:t>6, 1, </a:t>
            </a:r>
            <a:r>
              <a:rPr lang="es-AR" dirty="0"/>
              <a:t>1</a:t>
            </a:r>
          </a:p>
          <a:p>
            <a:r>
              <a:rPr lang="es-AR" dirty="0" smtClean="0"/>
              <a:t>6, </a:t>
            </a:r>
            <a:r>
              <a:rPr lang="es-AR" dirty="0"/>
              <a:t>1, 2</a:t>
            </a:r>
          </a:p>
          <a:p>
            <a:r>
              <a:rPr lang="es-AR" dirty="0" smtClean="0"/>
              <a:t>6, </a:t>
            </a:r>
            <a:r>
              <a:rPr lang="es-AR" dirty="0"/>
              <a:t>1, 3</a:t>
            </a:r>
          </a:p>
          <a:p>
            <a:r>
              <a:rPr lang="es-AR" dirty="0" smtClean="0"/>
              <a:t>6, </a:t>
            </a:r>
            <a:r>
              <a:rPr lang="es-AR" dirty="0"/>
              <a:t>1, 4</a:t>
            </a:r>
          </a:p>
          <a:p>
            <a:r>
              <a:rPr lang="es-AR" dirty="0" smtClean="0"/>
              <a:t>6, </a:t>
            </a:r>
            <a:r>
              <a:rPr lang="es-AR" dirty="0"/>
              <a:t>1, 5</a:t>
            </a:r>
          </a:p>
          <a:p>
            <a:r>
              <a:rPr lang="es-AR" dirty="0" smtClean="0"/>
              <a:t>6, </a:t>
            </a:r>
            <a:r>
              <a:rPr lang="es-AR" dirty="0"/>
              <a:t>1, 6</a:t>
            </a:r>
          </a:p>
          <a:p>
            <a:endParaRPr lang="es-MX" dirty="0"/>
          </a:p>
        </p:txBody>
      </p:sp>
      <p:sp>
        <p:nvSpPr>
          <p:cNvPr id="12" name="Rectángulo 11"/>
          <p:cNvSpPr/>
          <p:nvPr/>
        </p:nvSpPr>
        <p:spPr>
          <a:xfrm>
            <a:off x="1891583" y="4383274"/>
            <a:ext cx="896983" cy="1754326"/>
          </a:xfrm>
          <a:prstGeom prst="rect">
            <a:avLst/>
          </a:prstGeom>
        </p:spPr>
        <p:txBody>
          <a:bodyPr wrap="square">
            <a:spAutoFit/>
          </a:bodyPr>
          <a:lstStyle/>
          <a:p>
            <a:r>
              <a:rPr lang="es-AR" dirty="0" smtClean="0"/>
              <a:t>6, 2, </a:t>
            </a:r>
            <a:r>
              <a:rPr lang="es-AR" dirty="0"/>
              <a:t>1</a:t>
            </a:r>
          </a:p>
          <a:p>
            <a:r>
              <a:rPr lang="es-AR" dirty="0" smtClean="0"/>
              <a:t>6, 2, </a:t>
            </a:r>
            <a:r>
              <a:rPr lang="es-AR" dirty="0"/>
              <a:t>2</a:t>
            </a:r>
          </a:p>
          <a:p>
            <a:r>
              <a:rPr lang="es-AR" dirty="0" smtClean="0"/>
              <a:t>6, 2, </a:t>
            </a:r>
            <a:r>
              <a:rPr lang="es-AR" dirty="0"/>
              <a:t>3</a:t>
            </a:r>
          </a:p>
          <a:p>
            <a:r>
              <a:rPr lang="es-AR" dirty="0" smtClean="0"/>
              <a:t>6, </a:t>
            </a:r>
            <a:r>
              <a:rPr lang="es-AR" dirty="0"/>
              <a:t>2</a:t>
            </a:r>
            <a:r>
              <a:rPr lang="es-AR" dirty="0" smtClean="0"/>
              <a:t>, </a:t>
            </a:r>
            <a:r>
              <a:rPr lang="es-AR" dirty="0"/>
              <a:t>4</a:t>
            </a:r>
          </a:p>
          <a:p>
            <a:r>
              <a:rPr lang="es-AR" dirty="0" smtClean="0"/>
              <a:t>6, 2, </a:t>
            </a:r>
            <a:r>
              <a:rPr lang="es-AR" dirty="0"/>
              <a:t>5</a:t>
            </a:r>
          </a:p>
          <a:p>
            <a:r>
              <a:rPr lang="es-AR" dirty="0" smtClean="0"/>
              <a:t>6, 2, </a:t>
            </a:r>
            <a:r>
              <a:rPr lang="es-AR" dirty="0"/>
              <a:t>6</a:t>
            </a:r>
          </a:p>
        </p:txBody>
      </p:sp>
      <p:sp>
        <p:nvSpPr>
          <p:cNvPr id="13" name="Rectángulo 12"/>
          <p:cNvSpPr/>
          <p:nvPr/>
        </p:nvSpPr>
        <p:spPr>
          <a:xfrm>
            <a:off x="3048475" y="4383274"/>
            <a:ext cx="1066800" cy="1754326"/>
          </a:xfrm>
          <a:prstGeom prst="rect">
            <a:avLst/>
          </a:prstGeom>
        </p:spPr>
        <p:txBody>
          <a:bodyPr wrap="square">
            <a:spAutoFit/>
          </a:bodyPr>
          <a:lstStyle/>
          <a:p>
            <a:r>
              <a:rPr lang="es-AR" dirty="0" smtClean="0"/>
              <a:t>6, 3, </a:t>
            </a:r>
            <a:r>
              <a:rPr lang="es-AR" dirty="0"/>
              <a:t>1</a:t>
            </a:r>
          </a:p>
          <a:p>
            <a:r>
              <a:rPr lang="es-AR" dirty="0" smtClean="0"/>
              <a:t>6, 3, </a:t>
            </a:r>
            <a:r>
              <a:rPr lang="es-AR" dirty="0"/>
              <a:t>2</a:t>
            </a:r>
          </a:p>
          <a:p>
            <a:r>
              <a:rPr lang="es-AR" dirty="0" smtClean="0"/>
              <a:t>6, 3, </a:t>
            </a:r>
            <a:r>
              <a:rPr lang="es-AR" dirty="0"/>
              <a:t>3</a:t>
            </a:r>
          </a:p>
          <a:p>
            <a:r>
              <a:rPr lang="es-AR" dirty="0" smtClean="0"/>
              <a:t>6, 3, </a:t>
            </a:r>
            <a:r>
              <a:rPr lang="es-AR" dirty="0"/>
              <a:t>4</a:t>
            </a:r>
          </a:p>
          <a:p>
            <a:r>
              <a:rPr lang="es-AR" dirty="0" smtClean="0"/>
              <a:t>6, 3, </a:t>
            </a:r>
            <a:r>
              <a:rPr lang="es-AR" dirty="0"/>
              <a:t>5</a:t>
            </a:r>
          </a:p>
          <a:p>
            <a:r>
              <a:rPr lang="es-AR" dirty="0" smtClean="0"/>
              <a:t>6, 3, </a:t>
            </a:r>
            <a:r>
              <a:rPr lang="es-AR" dirty="0"/>
              <a:t>6</a:t>
            </a:r>
          </a:p>
        </p:txBody>
      </p:sp>
      <p:sp>
        <p:nvSpPr>
          <p:cNvPr id="14" name="Rectángulo 13"/>
          <p:cNvSpPr/>
          <p:nvPr/>
        </p:nvSpPr>
        <p:spPr>
          <a:xfrm>
            <a:off x="4199354" y="4347988"/>
            <a:ext cx="962297" cy="1754326"/>
          </a:xfrm>
          <a:prstGeom prst="rect">
            <a:avLst/>
          </a:prstGeom>
        </p:spPr>
        <p:txBody>
          <a:bodyPr wrap="square">
            <a:spAutoFit/>
          </a:bodyPr>
          <a:lstStyle/>
          <a:p>
            <a:r>
              <a:rPr lang="es-AR" dirty="0" smtClean="0"/>
              <a:t>6, 4, </a:t>
            </a:r>
            <a:r>
              <a:rPr lang="es-AR" dirty="0"/>
              <a:t>1</a:t>
            </a:r>
          </a:p>
          <a:p>
            <a:r>
              <a:rPr lang="es-AR" dirty="0" smtClean="0"/>
              <a:t>6, 4, </a:t>
            </a:r>
            <a:r>
              <a:rPr lang="es-AR" dirty="0"/>
              <a:t>2</a:t>
            </a:r>
          </a:p>
          <a:p>
            <a:r>
              <a:rPr lang="es-AR" dirty="0" smtClean="0"/>
              <a:t>6, 4, </a:t>
            </a:r>
            <a:r>
              <a:rPr lang="es-AR" dirty="0"/>
              <a:t>3</a:t>
            </a:r>
          </a:p>
          <a:p>
            <a:r>
              <a:rPr lang="es-AR" dirty="0" smtClean="0"/>
              <a:t>6, 4, </a:t>
            </a:r>
            <a:r>
              <a:rPr lang="es-AR" dirty="0"/>
              <a:t>4</a:t>
            </a:r>
          </a:p>
          <a:p>
            <a:r>
              <a:rPr lang="es-AR" dirty="0" smtClean="0"/>
              <a:t>6, 4, </a:t>
            </a:r>
            <a:r>
              <a:rPr lang="es-AR" dirty="0"/>
              <a:t>5</a:t>
            </a:r>
          </a:p>
          <a:p>
            <a:r>
              <a:rPr lang="es-AR" dirty="0" smtClean="0"/>
              <a:t>6, 4, </a:t>
            </a:r>
            <a:r>
              <a:rPr lang="es-AR" dirty="0"/>
              <a:t>6</a:t>
            </a:r>
          </a:p>
        </p:txBody>
      </p:sp>
      <p:sp>
        <p:nvSpPr>
          <p:cNvPr id="15" name="Rectángulo 14"/>
          <p:cNvSpPr/>
          <p:nvPr/>
        </p:nvSpPr>
        <p:spPr>
          <a:xfrm>
            <a:off x="5062945" y="4342731"/>
            <a:ext cx="1227909" cy="1754326"/>
          </a:xfrm>
          <a:prstGeom prst="rect">
            <a:avLst/>
          </a:prstGeom>
        </p:spPr>
        <p:txBody>
          <a:bodyPr wrap="square">
            <a:spAutoFit/>
          </a:bodyPr>
          <a:lstStyle/>
          <a:p>
            <a:r>
              <a:rPr lang="es-AR" dirty="0" smtClean="0"/>
              <a:t>6, 5, </a:t>
            </a:r>
            <a:r>
              <a:rPr lang="es-AR" dirty="0"/>
              <a:t>1</a:t>
            </a:r>
          </a:p>
          <a:p>
            <a:r>
              <a:rPr lang="es-AR" dirty="0" smtClean="0"/>
              <a:t>6, 5, </a:t>
            </a:r>
            <a:r>
              <a:rPr lang="es-AR" dirty="0"/>
              <a:t>2</a:t>
            </a:r>
          </a:p>
          <a:p>
            <a:r>
              <a:rPr lang="es-AR" dirty="0" smtClean="0"/>
              <a:t>6, 5, </a:t>
            </a:r>
            <a:r>
              <a:rPr lang="es-AR" dirty="0"/>
              <a:t>3</a:t>
            </a:r>
          </a:p>
          <a:p>
            <a:r>
              <a:rPr lang="es-AR" dirty="0" smtClean="0"/>
              <a:t>6, 5, </a:t>
            </a:r>
            <a:r>
              <a:rPr lang="es-AR" dirty="0"/>
              <a:t>4</a:t>
            </a:r>
          </a:p>
          <a:p>
            <a:r>
              <a:rPr lang="es-AR" dirty="0" smtClean="0"/>
              <a:t>6, 5, </a:t>
            </a:r>
            <a:r>
              <a:rPr lang="es-AR" dirty="0"/>
              <a:t>5</a:t>
            </a:r>
          </a:p>
          <a:p>
            <a:r>
              <a:rPr lang="es-AR" dirty="0" smtClean="0"/>
              <a:t>6, 5, </a:t>
            </a:r>
            <a:r>
              <a:rPr lang="es-AR" dirty="0"/>
              <a:t>6</a:t>
            </a:r>
          </a:p>
        </p:txBody>
      </p:sp>
      <p:sp>
        <p:nvSpPr>
          <p:cNvPr id="16" name="Rectángulo 15"/>
          <p:cNvSpPr/>
          <p:nvPr/>
        </p:nvSpPr>
        <p:spPr>
          <a:xfrm>
            <a:off x="5964826" y="4334926"/>
            <a:ext cx="1123406" cy="1754326"/>
          </a:xfrm>
          <a:prstGeom prst="rect">
            <a:avLst/>
          </a:prstGeom>
        </p:spPr>
        <p:txBody>
          <a:bodyPr wrap="square">
            <a:spAutoFit/>
          </a:bodyPr>
          <a:lstStyle/>
          <a:p>
            <a:r>
              <a:rPr lang="es-AR" dirty="0" smtClean="0"/>
              <a:t>6, 6, </a:t>
            </a:r>
            <a:r>
              <a:rPr lang="es-AR" dirty="0"/>
              <a:t>1</a:t>
            </a:r>
          </a:p>
          <a:p>
            <a:r>
              <a:rPr lang="es-AR" dirty="0" smtClean="0"/>
              <a:t>6, 6, </a:t>
            </a:r>
            <a:r>
              <a:rPr lang="es-AR" dirty="0"/>
              <a:t>2</a:t>
            </a:r>
          </a:p>
          <a:p>
            <a:r>
              <a:rPr lang="es-AR" dirty="0" smtClean="0"/>
              <a:t>6, 6, </a:t>
            </a:r>
            <a:r>
              <a:rPr lang="es-AR" dirty="0"/>
              <a:t>3</a:t>
            </a:r>
          </a:p>
          <a:p>
            <a:r>
              <a:rPr lang="es-AR" dirty="0" smtClean="0"/>
              <a:t>6, 6, </a:t>
            </a:r>
            <a:r>
              <a:rPr lang="es-AR" dirty="0"/>
              <a:t>4</a:t>
            </a:r>
          </a:p>
          <a:p>
            <a:r>
              <a:rPr lang="es-AR" dirty="0" smtClean="0"/>
              <a:t>6, 6, </a:t>
            </a:r>
            <a:r>
              <a:rPr lang="es-AR" dirty="0"/>
              <a:t>5</a:t>
            </a:r>
          </a:p>
          <a:p>
            <a:r>
              <a:rPr lang="es-AR" dirty="0" smtClean="0"/>
              <a:t>6, 6, </a:t>
            </a:r>
            <a:r>
              <a:rPr lang="es-AR" dirty="0"/>
              <a:t>6</a:t>
            </a:r>
          </a:p>
        </p:txBody>
      </p:sp>
      <p:sp>
        <p:nvSpPr>
          <p:cNvPr id="18" name="CuadroTexto 17"/>
          <p:cNvSpPr txBox="1"/>
          <p:nvPr/>
        </p:nvSpPr>
        <p:spPr>
          <a:xfrm>
            <a:off x="838200" y="3644537"/>
            <a:ext cx="343364" cy="369332"/>
          </a:xfrm>
          <a:prstGeom prst="rect">
            <a:avLst/>
          </a:prstGeom>
          <a:noFill/>
        </p:spPr>
        <p:txBody>
          <a:bodyPr wrap="none" rtlCol="0">
            <a:spAutoFit/>
          </a:bodyPr>
          <a:lstStyle/>
          <a:p>
            <a:r>
              <a:rPr lang="es-AR" dirty="0" smtClean="0"/>
              <a:t>…</a:t>
            </a:r>
            <a:endParaRPr lang="es-MX" dirty="0"/>
          </a:p>
        </p:txBody>
      </p:sp>
    </p:spTree>
    <p:extLst>
      <p:ext uri="{BB962C8B-B14F-4D97-AF65-F5344CB8AC3E}">
        <p14:creationId xmlns:p14="http://schemas.microsoft.com/office/powerpoint/2010/main" val="2285284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262196" y="2436019"/>
            <a:ext cx="7886700" cy="3400425"/>
          </a:xfrm>
          <a:prstGeom prst="rect">
            <a:avLst/>
          </a:prstGeom>
        </p:spPr>
      </p:pic>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Código Java</a:t>
            </a:r>
            <a:endParaRPr lang="es-MX" dirty="0"/>
          </a:p>
        </p:txBody>
      </p:sp>
      <p:sp>
        <p:nvSpPr>
          <p:cNvPr id="5" name="Rectángulo 4"/>
          <p:cNvSpPr/>
          <p:nvPr/>
        </p:nvSpPr>
        <p:spPr>
          <a:xfrm>
            <a:off x="1332411" y="2704011"/>
            <a:ext cx="7746275" cy="1297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p:cNvSpPr/>
          <p:nvPr/>
        </p:nvSpPr>
        <p:spPr>
          <a:xfrm>
            <a:off x="1332410" y="4136232"/>
            <a:ext cx="7746275" cy="167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1332409" y="4381704"/>
            <a:ext cx="7746275" cy="1297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9828267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n 7"/>
          <p:cNvPicPr>
            <a:picLocks noChangeAspect="1"/>
          </p:cNvPicPr>
          <p:nvPr/>
        </p:nvPicPr>
        <p:blipFill>
          <a:blip r:embed="rId2"/>
          <a:stretch>
            <a:fillRect/>
          </a:stretch>
        </p:blipFill>
        <p:spPr>
          <a:xfrm>
            <a:off x="1262196" y="2436019"/>
            <a:ext cx="7886700" cy="3400425"/>
          </a:xfrm>
          <a:prstGeom prst="rect">
            <a:avLst/>
          </a:prstGeom>
        </p:spPr>
      </p:pic>
      <p:sp>
        <p:nvSpPr>
          <p:cNvPr id="2" name="Título 1"/>
          <p:cNvSpPr>
            <a:spLocks noGrp="1"/>
          </p:cNvSpPr>
          <p:nvPr>
            <p:ph type="title"/>
          </p:nvPr>
        </p:nvSpPr>
        <p:spPr/>
        <p:txBody>
          <a:bodyPr/>
          <a:lstStyle/>
          <a:p>
            <a:endParaRPr lang="es-MX"/>
          </a:p>
        </p:txBody>
      </p:sp>
      <p:sp>
        <p:nvSpPr>
          <p:cNvPr id="3" name="Marcador de contenido 2"/>
          <p:cNvSpPr>
            <a:spLocks noGrp="1"/>
          </p:cNvSpPr>
          <p:nvPr>
            <p:ph idx="1"/>
          </p:nvPr>
        </p:nvSpPr>
        <p:spPr/>
        <p:txBody>
          <a:bodyPr/>
          <a:lstStyle/>
          <a:p>
            <a:pPr marL="0" indent="0">
              <a:buNone/>
            </a:pPr>
            <a:r>
              <a:rPr lang="es-AR" dirty="0" smtClean="0"/>
              <a:t>Código Java</a:t>
            </a:r>
            <a:endParaRPr lang="es-MX" dirty="0"/>
          </a:p>
        </p:txBody>
      </p:sp>
      <p:sp>
        <p:nvSpPr>
          <p:cNvPr id="6" name="Rectángulo 5"/>
          <p:cNvSpPr/>
          <p:nvPr/>
        </p:nvSpPr>
        <p:spPr>
          <a:xfrm>
            <a:off x="1332410" y="4136232"/>
            <a:ext cx="7746275" cy="16727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Rectángulo 6"/>
          <p:cNvSpPr/>
          <p:nvPr/>
        </p:nvSpPr>
        <p:spPr>
          <a:xfrm>
            <a:off x="1332409" y="4381704"/>
            <a:ext cx="7746275" cy="129728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3441098519"/>
      </p:ext>
    </p:extLst>
  </p:cSld>
  <p:clrMapOvr>
    <a:masterClrMapping/>
  </p:clrMapOvr>
  <p:timing>
    <p:tnLst>
      <p:par>
        <p:cTn id="1" dur="indefinite" restart="never" nodeType="tmRoot"/>
      </p:par>
    </p:tnLst>
  </p:timing>
</p:sld>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resentation on brainstorming">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Business brainstorming presentation.potx" id="{DE77CA07-3D7A-4CF2-AF02-587F794CB3CB}" vid="{13C2A94F-C0A1-4622-B71C-29A3B00D5E0B}"/>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3698</TotalTime>
  <Words>3360</Words>
  <Application>Microsoft Office PowerPoint</Application>
  <PresentationFormat>Panorámica</PresentationFormat>
  <Paragraphs>640</Paragraphs>
  <Slides>65</Slides>
  <Notes>1</Notes>
  <HiddenSlides>0</HiddenSlides>
  <MMClips>1</MMClips>
  <ScaleCrop>false</ScaleCrop>
  <HeadingPairs>
    <vt:vector size="6" baseType="variant">
      <vt:variant>
        <vt:lpstr>Fuentes usadas</vt:lpstr>
      </vt:variant>
      <vt:variant>
        <vt:i4>6</vt:i4>
      </vt:variant>
      <vt:variant>
        <vt:lpstr>Tema</vt:lpstr>
      </vt:variant>
      <vt:variant>
        <vt:i4>2</vt:i4>
      </vt:variant>
      <vt:variant>
        <vt:lpstr>Títulos de diapositiva</vt:lpstr>
      </vt:variant>
      <vt:variant>
        <vt:i4>65</vt:i4>
      </vt:variant>
    </vt:vector>
  </HeadingPairs>
  <TitlesOfParts>
    <vt:vector size="73" baseType="lpstr">
      <vt:lpstr>Arial</vt:lpstr>
      <vt:lpstr>Calibri</vt:lpstr>
      <vt:lpstr>Calibri Light</vt:lpstr>
      <vt:lpstr>Century Gothic</vt:lpstr>
      <vt:lpstr>Palatino Linotype</vt:lpstr>
      <vt:lpstr>Wingdings 2</vt:lpstr>
      <vt:lpstr>Tema de Office</vt:lpstr>
      <vt:lpstr>Presentation on brainstorming</vt:lpstr>
      <vt:lpstr>Estructura de Datos y Algoritmos</vt:lpstr>
      <vt:lpstr>Presentación de PowerPoint</vt:lpstr>
      <vt:lpstr>Presentación de PowerPoint</vt:lpstr>
      <vt:lpstr>Presentación de PowerPoint</vt:lpstr>
      <vt:lpstr>Técnica de Búsqueda Exhaustiva</vt:lpstr>
      <vt:lpstr>Técnica de Búsqueda Exhaustiva</vt:lpstr>
      <vt:lpstr>Salida esperada: 216 posibilidades!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Y si hay restricciones? </vt:lpstr>
      <vt:lpstr>Y si hay restricciones? </vt:lpstr>
      <vt:lpstr>Presentación de PowerPoint</vt:lpstr>
      <vt:lpstr>Salida esperada: 20 posibilidades</vt:lpstr>
      <vt:lpstr>Presentación de PowerPoint</vt:lpstr>
      <vt:lpstr>Presentación de PowerPoint</vt:lpstr>
      <vt:lpstr>Presentación de PowerPoint</vt:lpstr>
      <vt:lpstr>Técnicas Backtracking</vt:lpstr>
      <vt:lpstr>Backtracking</vt:lpstr>
      <vt:lpstr>Presentación de PowerPoint</vt:lpstr>
      <vt:lpstr>Presentación de PowerPoint</vt:lpstr>
      <vt:lpstr>Presentación de PowerPoint</vt:lpstr>
      <vt:lpstr>Presentación de PowerPoint</vt:lpstr>
      <vt:lpstr>Presentación de PowerPoint</vt:lpstr>
      <vt:lpstr>Backtracking  + Programación Dinámica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Problema de las 8 Reinas</vt:lpstr>
      <vt:lpstr>Presentación de PowerPoint</vt:lpstr>
      <vt:lpstr>Presentación de PowerPoint</vt:lpstr>
      <vt:lpstr>Presentación de PowerPoint</vt:lpstr>
      <vt:lpstr>Presentación de PowerPoint</vt:lpstr>
      <vt:lpstr>Presentación de PowerPoint</vt:lpstr>
      <vt:lpstr>Cada vez estamos calculando…</vt:lpstr>
      <vt:lpstr>Presentación de PowerPoint</vt:lpstr>
      <vt:lpstr>Presentación de PowerPoint</vt:lpstr>
      <vt:lpstr>Presentación de PowerPoint</vt:lpstr>
      <vt:lpstr>Presentación de PowerPoint</vt:lpstr>
      <vt:lpstr>Presentación de PowerPoint</vt:lpstr>
      <vt:lpstr>Presentación de PowerPoint</vt:lpstr>
      <vt:lpstr>Técnicas algorítmicas estudiados </vt:lpstr>
      <vt:lpstr>Técnicas algorítmicas estudiados </vt:lpstr>
      <vt:lpstr>Técnicas algorítmicas estudiados </vt:lpstr>
      <vt:lpstr>Técnicas algorítmicas estudiados </vt:lpstr>
      <vt:lpstr>Técnicas algorítmicas estudiados </vt:lpstr>
      <vt:lpstr>Técnicas algorítmicas estudiados </vt:lpstr>
      <vt:lpstr>Técnicas algorítmicas estudiados </vt:lpstr>
      <vt:lpstr>Técnicas algorítmicas estudiados </vt:lpstr>
      <vt:lpstr>Técnicas algorítmicas estudiados </vt:lpstr>
      <vt:lpstr>Técnicas algorítmicas estudiados </vt:lpstr>
      <vt:lpstr>Técnicas algorítmicas estudiados </vt:lpstr>
      <vt:lpstr>Presentación de PowerPoint</vt:lpstr>
      <vt:lpstr>Presentación de PowerPoint</vt:lpstr>
      <vt:lpstr>Técnicas algorítmicas estudiados </vt:lpstr>
      <vt:lpstr>Técnicas algorítmicas estudiados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Leticia Irene Gómez</dc:creator>
  <cp:lastModifiedBy>Leticia Irene Gómez</cp:lastModifiedBy>
  <cp:revision>114</cp:revision>
  <dcterms:created xsi:type="dcterms:W3CDTF">2020-06-06T23:01:55Z</dcterms:created>
  <dcterms:modified xsi:type="dcterms:W3CDTF">2024-06-05T01:35:16Z</dcterms:modified>
</cp:coreProperties>
</file>